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3B_D322EA93.xml" ContentType="application/vnd.ms-powerpoint.comments+xml"/>
  <Override PartName="/ppt/notesSlides/notesSlide15.xml" ContentType="application/vnd.openxmlformats-officedocument.presentationml.notesSlide+xml"/>
  <Override PartName="/ppt/comments/modernComment_13C_DD6641A7.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165_3AC13B5A.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66"/>
  </p:notesMasterIdLst>
  <p:sldIdLst>
    <p:sldId id="256" r:id="rId5"/>
    <p:sldId id="371" r:id="rId6"/>
    <p:sldId id="259" r:id="rId7"/>
    <p:sldId id="301" r:id="rId8"/>
    <p:sldId id="271" r:id="rId9"/>
    <p:sldId id="264" r:id="rId10"/>
    <p:sldId id="303" r:id="rId11"/>
    <p:sldId id="305" r:id="rId12"/>
    <p:sldId id="306" r:id="rId13"/>
    <p:sldId id="307" r:id="rId14"/>
    <p:sldId id="308" r:id="rId15"/>
    <p:sldId id="312" r:id="rId16"/>
    <p:sldId id="313" r:id="rId17"/>
    <p:sldId id="315" r:id="rId18"/>
    <p:sldId id="316" r:id="rId19"/>
    <p:sldId id="317" r:id="rId20"/>
    <p:sldId id="309" r:id="rId21"/>
    <p:sldId id="311" r:id="rId22"/>
    <p:sldId id="319" r:id="rId23"/>
    <p:sldId id="310" r:id="rId24"/>
    <p:sldId id="333" r:id="rId25"/>
    <p:sldId id="350" r:id="rId26"/>
    <p:sldId id="349" r:id="rId27"/>
    <p:sldId id="336" r:id="rId28"/>
    <p:sldId id="334" r:id="rId29"/>
    <p:sldId id="335" r:id="rId30"/>
    <p:sldId id="337" r:id="rId31"/>
    <p:sldId id="339" r:id="rId32"/>
    <p:sldId id="340" r:id="rId33"/>
    <p:sldId id="341" r:id="rId34"/>
    <p:sldId id="355" r:id="rId35"/>
    <p:sldId id="345" r:id="rId36"/>
    <p:sldId id="346" r:id="rId37"/>
    <p:sldId id="351" r:id="rId38"/>
    <p:sldId id="331" r:id="rId39"/>
    <p:sldId id="324" r:id="rId40"/>
    <p:sldId id="357" r:id="rId41"/>
    <p:sldId id="361" r:id="rId42"/>
    <p:sldId id="369" r:id="rId43"/>
    <p:sldId id="358" r:id="rId44"/>
    <p:sldId id="359" r:id="rId45"/>
    <p:sldId id="360" r:id="rId46"/>
    <p:sldId id="362" r:id="rId47"/>
    <p:sldId id="363" r:id="rId48"/>
    <p:sldId id="364" r:id="rId49"/>
    <p:sldId id="368" r:id="rId50"/>
    <p:sldId id="321" r:id="rId51"/>
    <p:sldId id="322" r:id="rId52"/>
    <p:sldId id="323" r:id="rId53"/>
    <p:sldId id="326" r:id="rId54"/>
    <p:sldId id="327" r:id="rId55"/>
    <p:sldId id="269" r:id="rId56"/>
    <p:sldId id="328" r:id="rId57"/>
    <p:sldId id="329" r:id="rId58"/>
    <p:sldId id="330" r:id="rId59"/>
    <p:sldId id="365" r:id="rId60"/>
    <p:sldId id="366" r:id="rId61"/>
    <p:sldId id="370" r:id="rId62"/>
    <p:sldId id="372" r:id="rId63"/>
    <p:sldId id="282" r:id="rId64"/>
    <p:sldId id="279" r:id="rId65"/>
  </p:sldIdLst>
  <p:sldSz cx="9144000" cy="5143500" type="screen16x9"/>
  <p:notesSz cx="6858000" cy="9144000"/>
  <p:embeddedFontLst>
    <p:embeddedFont>
      <p:font typeface="Consolas" panose="020B0609020204030204" pitchFamily="49" charset="0"/>
      <p:regular r:id="rId67"/>
      <p:bold r:id="rId68"/>
      <p:italic r:id="rId69"/>
      <p:boldItalic r:id="rId70"/>
    </p:embeddedFont>
    <p:embeddedFont>
      <p:font typeface="Lexend Deca" panose="020B0604020202020204" charset="0"/>
      <p:regular r:id="rId71"/>
      <p:bold r:id="rId72"/>
    </p:embeddedFont>
    <p:embeddedFont>
      <p:font typeface="Lexend Deca Medium" panose="020B0604020202020204" charset="0"/>
      <p:regular r:id="rId73"/>
      <p:bold r:id="rId74"/>
    </p:embeddedFont>
    <p:embeddedFont>
      <p:font typeface="Metrophobic" panose="020B0604020202020204"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BC518F-EA92-6157-7EE5-20379F19C8DA}" name="#SYED ALI REDHA ALSAGOFF#" initials="#A" userId="S::syedalir001@e.ntu.edu.sg::d9153bdc-6b22-4381-ac36-e643feda3ea3" providerId="AD"/>
  <p188:author id="{835B0DA6-4CCF-BDF6-E147-19FCC57569E7}" name="#MA JINLIN#" initials="#J" userId="S::MA0011IN@e.ntu.edu.sg::916145c1-48ec-41d9-b88f-13d22f31f24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6450D-350D-8B86-7676-EB724DBCBF15}" v="105" dt="2024-04-23T03:47:23.517"/>
    <p1510:client id="{09ED913C-83C6-3016-E204-22344934570C}" v="88" dt="2024-04-23T15:03:39.079"/>
    <p1510:client id="{292AD07D-2794-4CA8-9D2E-2BFEB395D9A8}" v="1645" vWet="1647" dt="2024-04-23T10:40:50.947"/>
    <p1510:client id="{3FDC8626-000C-4B78-A0B7-7F3A55413D80}" v="2812" dt="2024-04-23T14:25:14.010"/>
    <p1510:client id="{6971D245-9F90-DBE2-3B35-BF41D6FB7CAD}" v="2649" dt="2024-04-22T17:58:44.642"/>
    <p1510:client id="{A7B8A07C-76C7-15C7-91A8-5A10D4353B78}" v="3515" dt="2024-04-22T15:45:20.716"/>
    <p1510:client id="{B5771FC1-B6FA-DE30-20D3-D96AC5E7A9B1}" v="20" dt="2024-04-23T12:17:06.534"/>
    <p1510:client id="{D2B2ECFE-BAD1-1231-3296-2A2D144CDBE5}" v="23" dt="2024-04-22T15:38:09.316"/>
    <p1510:client id="{DFBD1B8D-2591-FB4A-48BA-822F9D145901}" v="77" dt="2024-04-24T11:06:03.313"/>
  </p1510:revLst>
</p1510:revInfo>
</file>

<file path=ppt/tableStyles.xml><?xml version="1.0" encoding="utf-8"?>
<a:tblStyleLst xmlns:a="http://schemas.openxmlformats.org/drawingml/2006/main" def="{7E940C71-0B06-428F-A941-170693573450}">
  <a:tblStyle styleId="{7E940C71-0B06-428F-A941-1706935734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8.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78" Type="http://schemas.openxmlformats.org/officeDocument/2006/relationships/theme" Target="theme/theme1.xml"/><Relationship Id="rId8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notesMaster" Target="notesMasters/notesMaster1.xml"/></Relationships>
</file>

<file path=ppt/comments/modernComment_13B_D322EA93.xml><?xml version="1.0" encoding="utf-8"?>
<p188:cmLst xmlns:a="http://schemas.openxmlformats.org/drawingml/2006/main" xmlns:r="http://schemas.openxmlformats.org/officeDocument/2006/relationships" xmlns:p188="http://schemas.microsoft.com/office/powerpoint/2018/8/main">
  <p188:cm id="{5CCDDB72-5634-432A-B2A8-1F9E66F5EA24}" authorId="{DFBC518F-EA92-6157-7EE5-20379F19C8DA}" created="2024-04-22T15:12:27.724">
    <pc:sldMkLst xmlns:pc="http://schemas.microsoft.com/office/powerpoint/2013/main/command">
      <pc:docMk/>
      <pc:sldMk cId="3542280851" sldId="315"/>
    </pc:sldMkLst>
    <p188:txBody>
      <a:bodyPr/>
      <a:lstStyle/>
      <a:p>
        <a:r>
          <a:rPr lang="en-US"/>
          <a:t>make this slide cleaner</a:t>
        </a:r>
      </a:p>
    </p188:txBody>
  </p188:cm>
</p188:cmLst>
</file>

<file path=ppt/comments/modernComment_13C_DD6641A7.xml><?xml version="1.0" encoding="utf-8"?>
<p188:cmLst xmlns:a="http://schemas.openxmlformats.org/drawingml/2006/main" xmlns:r="http://schemas.openxmlformats.org/officeDocument/2006/relationships" xmlns:p188="http://schemas.microsoft.com/office/powerpoint/2018/8/main">
  <p188:cm id="{DBE06F1E-B754-40DD-B700-823635FE814C}" authorId="{DFBC518F-EA92-6157-7EE5-20379F19C8DA}" created="2024-04-22T15:19:41.222">
    <pc:sldMkLst xmlns:pc="http://schemas.microsoft.com/office/powerpoint/2013/main/command">
      <pc:docMk/>
      <pc:sldMk cId="3714466215" sldId="316"/>
    </pc:sldMkLst>
    <p188:txBody>
      <a:bodyPr/>
      <a:lstStyle/>
      <a:p>
        <a:r>
          <a:rPr lang="en-US"/>
          <a:t>Can delete this slide if you don't have enough time, I think this will just help to keep the presentation less boring</a:t>
        </a:r>
      </a:p>
    </p188:txBody>
  </p188:cm>
</p188:cmLst>
</file>

<file path=ppt/comments/modernComment_165_3AC13B5A.xml><?xml version="1.0" encoding="utf-8"?>
<p188:cmLst xmlns:a="http://schemas.openxmlformats.org/drawingml/2006/main" xmlns:r="http://schemas.openxmlformats.org/officeDocument/2006/relationships" xmlns:p188="http://schemas.microsoft.com/office/powerpoint/2018/8/main">
  <p188:cm id="{0BBF9D4E-8A15-41A9-B248-EC9558C261F1}" authorId="{835B0DA6-4CCF-BDF6-E147-19FCC57569E7}" created="2024-04-23T07:28:10.926">
    <pc:sldMkLst xmlns:pc="http://schemas.microsoft.com/office/powerpoint/2013/main/command">
      <pc:docMk/>
      <pc:sldMk cId="985742170" sldId="357"/>
    </pc:sldMkLst>
    <p188:txBody>
      <a:bodyPr/>
      <a:lstStyle/>
      <a:p>
        <a:r>
          <a:rPr lang="en-US"/>
          <a:t>Can talk about correlation with popularity as our hypothesis, then show correlation matrices. While the correlation matrices gives us some idea about the model, we should make use of ML models, like XGBoost to quantify the importances of each feature. Then spam all the results and images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Hello there, we are Ali, Yongjian and </a:t>
            </a:r>
            <a:r>
              <a:rPr lang="en-US" err="1"/>
              <a:t>Jinlin</a:t>
            </a:r>
            <a:r>
              <a:rPr lang="en-US"/>
              <a:t> from FDDA Group 5, and we will be presenting our project for SC1015 titled: Features for an efficient recommender system. We hope you enjoy our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269457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320235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345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255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343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80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796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795882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288731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99650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463EC1FB-C476-E37C-2876-874025A3196B}"/>
            </a:ext>
          </a:extLst>
        </p:cNvPr>
        <p:cNvGrpSpPr/>
        <p:nvPr/>
      </p:nvGrpSpPr>
      <p:grpSpPr>
        <a:xfrm>
          <a:off x="0" y="0"/>
          <a:ext cx="0" cy="0"/>
          <a:chOff x="0" y="0"/>
          <a:chExt cx="0" cy="0"/>
        </a:xfrm>
      </p:grpSpPr>
      <p:sp>
        <p:nvSpPr>
          <p:cNvPr id="345" name="Google Shape;345;g11d64e80a0f_0_28852:notes">
            <a:extLst>
              <a:ext uri="{FF2B5EF4-FFF2-40B4-BE49-F238E27FC236}">
                <a16:creationId xmlns:a16="http://schemas.microsoft.com/office/drawing/2014/main" id="{8CAC2F8F-0558-BFD0-5BBF-F43D84E314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a:extLst>
              <a:ext uri="{FF2B5EF4-FFF2-40B4-BE49-F238E27FC236}">
                <a16:creationId xmlns:a16="http://schemas.microsoft.com/office/drawing/2014/main" id="{7926AEA6-D28D-251E-2A6F-622F2F91A6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3405980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2157795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87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22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301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442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062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060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481782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1d64e80a0f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1d64e80a0f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354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573736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ECECEC"/>
                </a:solidFill>
                <a:effectLst/>
                <a:latin typeface="Söhne"/>
              </a:rPr>
              <a:t>XGBoost</a:t>
            </a:r>
            <a:r>
              <a:rPr lang="en-US" b="0" i="0">
                <a:solidFill>
                  <a:srgbClr val="ECECEC"/>
                </a:solidFill>
                <a:effectLst/>
                <a:latin typeface="Söhne"/>
              </a:rPr>
              <a:t> is a popular gradient boosted trees used in classification task due to its high performance and speed</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293625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11d64e80a0f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11d64e80a0f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098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11d64e80a0f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11d64e80a0f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57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11d64e80a0f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11d64e80a0f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716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1d64e80a0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44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445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3242436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78C12652-EC38-FF1F-0236-FDC8F5E52DDE}"/>
            </a:ext>
          </a:extLst>
        </p:cNvPr>
        <p:cNvGrpSpPr/>
        <p:nvPr/>
      </p:nvGrpSpPr>
      <p:grpSpPr>
        <a:xfrm>
          <a:off x="0" y="0"/>
          <a:ext cx="0" cy="0"/>
          <a:chOff x="0" y="0"/>
          <a:chExt cx="0" cy="0"/>
        </a:xfrm>
      </p:grpSpPr>
      <p:sp>
        <p:nvSpPr>
          <p:cNvPr id="345" name="Google Shape;345;g11d64e80a0f_0_28852:notes">
            <a:extLst>
              <a:ext uri="{FF2B5EF4-FFF2-40B4-BE49-F238E27FC236}">
                <a16:creationId xmlns:a16="http://schemas.microsoft.com/office/drawing/2014/main" id="{C81AD43E-3075-1B6F-CC73-2133797D60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a:extLst>
              <a:ext uri="{FF2B5EF4-FFF2-40B4-BE49-F238E27FC236}">
                <a16:creationId xmlns:a16="http://schemas.microsoft.com/office/drawing/2014/main" id="{34C252B0-E8EE-A53D-DD54-7C78BB3B83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3249249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AB17D4C9-D643-A682-9F8F-FFABF4F6365A}"/>
            </a:ext>
          </a:extLst>
        </p:cNvPr>
        <p:cNvGrpSpPr/>
        <p:nvPr/>
      </p:nvGrpSpPr>
      <p:grpSpPr>
        <a:xfrm>
          <a:off x="0" y="0"/>
          <a:ext cx="0" cy="0"/>
          <a:chOff x="0" y="0"/>
          <a:chExt cx="0" cy="0"/>
        </a:xfrm>
      </p:grpSpPr>
      <p:sp>
        <p:nvSpPr>
          <p:cNvPr id="926" name="Google Shape;926;g11d64e80a0f_0_181:notes">
            <a:extLst>
              <a:ext uri="{FF2B5EF4-FFF2-40B4-BE49-F238E27FC236}">
                <a16:creationId xmlns:a16="http://schemas.microsoft.com/office/drawing/2014/main" id="{89440E55-1CCF-B237-9C8A-C1698EE09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a:extLst>
              <a:ext uri="{FF2B5EF4-FFF2-40B4-BE49-F238E27FC236}">
                <a16:creationId xmlns:a16="http://schemas.microsoft.com/office/drawing/2014/main" id="{E22E49E5-AB26-EE5D-7DAA-1AC65E5F1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124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91195F6E-80C2-71E1-6FD2-C93317CE8E77}"/>
            </a:ext>
          </a:extLst>
        </p:cNvPr>
        <p:cNvGrpSpPr/>
        <p:nvPr/>
      </p:nvGrpSpPr>
      <p:grpSpPr>
        <a:xfrm>
          <a:off x="0" y="0"/>
          <a:ext cx="0" cy="0"/>
          <a:chOff x="0" y="0"/>
          <a:chExt cx="0" cy="0"/>
        </a:xfrm>
      </p:grpSpPr>
      <p:sp>
        <p:nvSpPr>
          <p:cNvPr id="345" name="Google Shape;345;g11d64e80a0f_0_28852:notes">
            <a:extLst>
              <a:ext uri="{FF2B5EF4-FFF2-40B4-BE49-F238E27FC236}">
                <a16:creationId xmlns:a16="http://schemas.microsoft.com/office/drawing/2014/main" id="{A34502C9-BEEA-249F-35F2-75B2180C81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a:extLst>
              <a:ext uri="{FF2B5EF4-FFF2-40B4-BE49-F238E27FC236}">
                <a16:creationId xmlns:a16="http://schemas.microsoft.com/office/drawing/2014/main" id="{64DF69AC-1758-97FE-A810-D214049C49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51716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So, why have we chosen our topic? We chose this problem because firstly, robust music recommender systems make use of many, many features. Novel approaches to recommender systems make use of Deep Learning that engineer even more features for their system[1]. Advanced recommendation systems can make use of many features[2], in the realm of hundreds to even thousands of features to make their recommendations. Hence, to improve the efficiency and resource management, and possibly the quality of recommendations as well, good feature selection is paramount to any music streaming service company, such as Spotify.</a:t>
            </a:r>
          </a:p>
          <a:p>
            <a:pPr marL="0" indent="0">
              <a:buNone/>
            </a:pPr>
            <a:endParaRPr lang="en-US"/>
          </a:p>
          <a:p>
            <a:pPr marL="0" indent="0">
              <a:buNone/>
            </a:pPr>
            <a:r>
              <a:rPr lang="en-US"/>
              <a:t>A good genre prediction model is important due to the lack of robust datasets with labelled genres. Even in some research literatures in music recommender systems, the teams made use of genre classification models</a:t>
            </a:r>
          </a:p>
        </p:txBody>
      </p:sp>
    </p:spTree>
    <p:extLst>
      <p:ext uri="{BB962C8B-B14F-4D97-AF65-F5344CB8AC3E}">
        <p14:creationId xmlns:p14="http://schemas.microsoft.com/office/powerpoint/2010/main" val="1580715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A1DA9E5E-A44E-B5D7-3DE3-06B10BECB691}"/>
            </a:ext>
          </a:extLst>
        </p:cNvPr>
        <p:cNvGrpSpPr/>
        <p:nvPr/>
      </p:nvGrpSpPr>
      <p:grpSpPr>
        <a:xfrm>
          <a:off x="0" y="0"/>
          <a:ext cx="0" cy="0"/>
          <a:chOff x="0" y="0"/>
          <a:chExt cx="0" cy="0"/>
        </a:xfrm>
      </p:grpSpPr>
      <p:sp>
        <p:nvSpPr>
          <p:cNvPr id="1035" name="Google Shape;1035;g11d64e80a0f_0_210:notes">
            <a:extLst>
              <a:ext uri="{FF2B5EF4-FFF2-40B4-BE49-F238E27FC236}">
                <a16:creationId xmlns:a16="http://schemas.microsoft.com/office/drawing/2014/main" id="{A449C54C-AA05-56F8-F752-96A85C89C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a:extLst>
              <a:ext uri="{FF2B5EF4-FFF2-40B4-BE49-F238E27FC236}">
                <a16:creationId xmlns:a16="http://schemas.microsoft.com/office/drawing/2014/main" id="{8AE5A671-0086-F1C2-2472-ED7A7A7FC2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390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8B06AC46-6FDC-2332-9327-1555C28DE0CD}"/>
            </a:ext>
          </a:extLst>
        </p:cNvPr>
        <p:cNvGrpSpPr/>
        <p:nvPr/>
      </p:nvGrpSpPr>
      <p:grpSpPr>
        <a:xfrm>
          <a:off x="0" y="0"/>
          <a:ext cx="0" cy="0"/>
          <a:chOff x="0" y="0"/>
          <a:chExt cx="0" cy="0"/>
        </a:xfrm>
      </p:grpSpPr>
      <p:sp>
        <p:nvSpPr>
          <p:cNvPr id="1035" name="Google Shape;1035;g11d64e80a0f_0_210:notes">
            <a:extLst>
              <a:ext uri="{FF2B5EF4-FFF2-40B4-BE49-F238E27FC236}">
                <a16:creationId xmlns:a16="http://schemas.microsoft.com/office/drawing/2014/main" id="{62F493CC-C152-08BC-5881-9F5E40976B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a:extLst>
              <a:ext uri="{FF2B5EF4-FFF2-40B4-BE49-F238E27FC236}">
                <a16:creationId xmlns:a16="http://schemas.microsoft.com/office/drawing/2014/main" id="{A2E3C3B2-DFCE-3860-DFAE-BC230F228C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908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531A9270-E235-9161-5CDB-C4EC4BFDFAF1}"/>
            </a:ext>
          </a:extLst>
        </p:cNvPr>
        <p:cNvGrpSpPr/>
        <p:nvPr/>
      </p:nvGrpSpPr>
      <p:grpSpPr>
        <a:xfrm>
          <a:off x="0" y="0"/>
          <a:ext cx="0" cy="0"/>
          <a:chOff x="0" y="0"/>
          <a:chExt cx="0" cy="0"/>
        </a:xfrm>
      </p:grpSpPr>
      <p:sp>
        <p:nvSpPr>
          <p:cNvPr id="1035" name="Google Shape;1035;g11d64e80a0f_0_210:notes">
            <a:extLst>
              <a:ext uri="{FF2B5EF4-FFF2-40B4-BE49-F238E27FC236}">
                <a16:creationId xmlns:a16="http://schemas.microsoft.com/office/drawing/2014/main" id="{996CBD87-CB39-599A-FDEC-02B38B0DE7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a:extLst>
              <a:ext uri="{FF2B5EF4-FFF2-40B4-BE49-F238E27FC236}">
                <a16:creationId xmlns:a16="http://schemas.microsoft.com/office/drawing/2014/main" id="{61368711-5E18-E4ED-47EB-907CEFC802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349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0AE49DC4-79C3-1114-2654-BC08946A1B52}"/>
            </a:ext>
          </a:extLst>
        </p:cNvPr>
        <p:cNvGrpSpPr/>
        <p:nvPr/>
      </p:nvGrpSpPr>
      <p:grpSpPr>
        <a:xfrm>
          <a:off x="0" y="0"/>
          <a:ext cx="0" cy="0"/>
          <a:chOff x="0" y="0"/>
          <a:chExt cx="0" cy="0"/>
        </a:xfrm>
      </p:grpSpPr>
      <p:sp>
        <p:nvSpPr>
          <p:cNvPr id="1035" name="Google Shape;1035;g11d64e80a0f_0_210:notes">
            <a:extLst>
              <a:ext uri="{FF2B5EF4-FFF2-40B4-BE49-F238E27FC236}">
                <a16:creationId xmlns:a16="http://schemas.microsoft.com/office/drawing/2014/main" id="{7C0DE955-1C2B-258D-FAC3-A0C8CF91B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a:extLst>
              <a:ext uri="{FF2B5EF4-FFF2-40B4-BE49-F238E27FC236}">
                <a16:creationId xmlns:a16="http://schemas.microsoft.com/office/drawing/2014/main" id="{7A2A87CB-B03E-14E2-2E46-123A682571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788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D895F07D-EBE4-6EFE-05FD-27CAAF2F5249}"/>
            </a:ext>
          </a:extLst>
        </p:cNvPr>
        <p:cNvGrpSpPr/>
        <p:nvPr/>
      </p:nvGrpSpPr>
      <p:grpSpPr>
        <a:xfrm>
          <a:off x="0" y="0"/>
          <a:ext cx="0" cy="0"/>
          <a:chOff x="0" y="0"/>
          <a:chExt cx="0" cy="0"/>
        </a:xfrm>
      </p:grpSpPr>
      <p:sp>
        <p:nvSpPr>
          <p:cNvPr id="1035" name="Google Shape;1035;g11d64e80a0f_0_210:notes">
            <a:extLst>
              <a:ext uri="{FF2B5EF4-FFF2-40B4-BE49-F238E27FC236}">
                <a16:creationId xmlns:a16="http://schemas.microsoft.com/office/drawing/2014/main" id="{5CDC360A-A4D7-F8F6-942D-3B955E2DD9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a:extLst>
              <a:ext uri="{FF2B5EF4-FFF2-40B4-BE49-F238E27FC236}">
                <a16:creationId xmlns:a16="http://schemas.microsoft.com/office/drawing/2014/main" id="{52B604BB-7BBA-3CE5-0665-5C74604BB4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097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7FD9A78C-2E87-F660-10C5-5A46B72C8ECD}"/>
            </a:ext>
          </a:extLst>
        </p:cNvPr>
        <p:cNvGrpSpPr/>
        <p:nvPr/>
      </p:nvGrpSpPr>
      <p:grpSpPr>
        <a:xfrm>
          <a:off x="0" y="0"/>
          <a:ext cx="0" cy="0"/>
          <a:chOff x="0" y="0"/>
          <a:chExt cx="0" cy="0"/>
        </a:xfrm>
      </p:grpSpPr>
      <p:sp>
        <p:nvSpPr>
          <p:cNvPr id="926" name="Google Shape;926;g11d64e80a0f_0_181:notes">
            <a:extLst>
              <a:ext uri="{FF2B5EF4-FFF2-40B4-BE49-F238E27FC236}">
                <a16:creationId xmlns:a16="http://schemas.microsoft.com/office/drawing/2014/main" id="{0F3DE864-1B56-C2DD-2A33-70DA14C00E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a:extLst>
              <a:ext uri="{FF2B5EF4-FFF2-40B4-BE49-F238E27FC236}">
                <a16:creationId xmlns:a16="http://schemas.microsoft.com/office/drawing/2014/main" id="{7AE8BE89-7749-2E27-59F7-2252585605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263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9B2F88C4-8047-3122-96F4-881B6E601C09}"/>
            </a:ext>
          </a:extLst>
        </p:cNvPr>
        <p:cNvGrpSpPr/>
        <p:nvPr/>
      </p:nvGrpSpPr>
      <p:grpSpPr>
        <a:xfrm>
          <a:off x="0" y="0"/>
          <a:ext cx="0" cy="0"/>
          <a:chOff x="0" y="0"/>
          <a:chExt cx="0" cy="0"/>
        </a:xfrm>
      </p:grpSpPr>
      <p:sp>
        <p:nvSpPr>
          <p:cNvPr id="926" name="Google Shape;926;g11d64e80a0f_0_181:notes">
            <a:extLst>
              <a:ext uri="{FF2B5EF4-FFF2-40B4-BE49-F238E27FC236}">
                <a16:creationId xmlns:a16="http://schemas.microsoft.com/office/drawing/2014/main" id="{59C5799E-7DA9-460A-0240-7A2EB11185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a:extLst>
              <a:ext uri="{FF2B5EF4-FFF2-40B4-BE49-F238E27FC236}">
                <a16:creationId xmlns:a16="http://schemas.microsoft.com/office/drawing/2014/main" id="{3C7233DF-6ED5-ABD1-A9C5-912B988D2A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659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887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64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0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1d64e80a0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1d64e80a0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36954385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Our first machine-learning technique would be the use of Autoencoders. Autoencoders are made out of 2 sections: an encoder and a decoder. The encoder scales down the features until it hits a minimum point (a bottleneck). The decoder will then take this input and try to reconstruct the original signal. While training this model, the decoder and encoder will work hand-in-hand to </a:t>
            </a:r>
            <a:r>
              <a:rPr lang="en-US" err="1"/>
              <a:t>minimise</a:t>
            </a:r>
            <a:r>
              <a:rPr lang="en-US"/>
              <a:t> the size of the features, while making it re-constructable. This essentially helps to compress the data with minimal information loss.</a:t>
            </a:r>
          </a:p>
        </p:txBody>
      </p:sp>
    </p:spTree>
    <p:extLst>
      <p:ext uri="{BB962C8B-B14F-4D97-AF65-F5344CB8AC3E}">
        <p14:creationId xmlns:p14="http://schemas.microsoft.com/office/powerpoint/2010/main" val="2402156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SG"/>
              <a:t>The next machine learning technique we used is the K-Nearest Neighbours model. We used this as a content-based filtering technique for our model</a:t>
            </a:r>
            <a:endParaRPr lang="en-SG" err="1"/>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K-Nearest Neighbours is a simple algorithm that finds the closest "</a:t>
            </a:r>
            <a:r>
              <a:rPr lang="en-US" err="1"/>
              <a:t>neighbours</a:t>
            </a:r>
            <a:r>
              <a:rPr lang="en-US"/>
              <a:t>" to a certain point to classify an item. </a:t>
            </a:r>
          </a:p>
        </p:txBody>
      </p:sp>
    </p:spTree>
    <p:extLst>
      <p:ext uri="{BB962C8B-B14F-4D97-AF65-F5344CB8AC3E}">
        <p14:creationId xmlns:p14="http://schemas.microsoft.com/office/powerpoint/2010/main" val="2722251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Here, we altered its normal use in classification for our recommendation system. We simply take the average of the song vectors in the playlist, and find the nearest 5 songs from our dataset to that vector. There are a few popular distance metrics used, but we found that the cosine distance metric worked the best for our recommendation system.</a:t>
            </a:r>
          </a:p>
          <a:p>
            <a:pPr marL="0" indent="0">
              <a:buNone/>
            </a:pPr>
            <a:endParaRPr lang="en-US"/>
          </a:p>
        </p:txBody>
      </p:sp>
    </p:spTree>
    <p:extLst>
      <p:ext uri="{BB962C8B-B14F-4D97-AF65-F5344CB8AC3E}">
        <p14:creationId xmlns:p14="http://schemas.microsoft.com/office/powerpoint/2010/main" val="9200756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1d64e80a0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1d64e80a0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With all that, here we have our 5 models for comparison. On top of testing the efficacy of each dimensionality reduction technique, we also tested how our weighting the selected features based on popularity would affect the quality of recommendations. </a:t>
            </a:r>
          </a:p>
        </p:txBody>
      </p:sp>
    </p:spTree>
    <p:extLst>
      <p:ext uri="{BB962C8B-B14F-4D97-AF65-F5344CB8AC3E}">
        <p14:creationId xmlns:p14="http://schemas.microsoft.com/office/powerpoint/2010/main" val="10377388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E5F26AEC-B15C-487D-3BDD-AF1F543117F5}"/>
            </a:ext>
          </a:extLst>
        </p:cNvPr>
        <p:cNvGrpSpPr/>
        <p:nvPr/>
      </p:nvGrpSpPr>
      <p:grpSpPr>
        <a:xfrm>
          <a:off x="0" y="0"/>
          <a:ext cx="0" cy="0"/>
          <a:chOff x="0" y="0"/>
          <a:chExt cx="0" cy="0"/>
        </a:xfrm>
      </p:grpSpPr>
      <p:sp>
        <p:nvSpPr>
          <p:cNvPr id="705" name="Google Shape;705;g11d64e80a0f_0_161:notes">
            <a:extLst>
              <a:ext uri="{FF2B5EF4-FFF2-40B4-BE49-F238E27FC236}">
                <a16:creationId xmlns:a16="http://schemas.microsoft.com/office/drawing/2014/main" id="{B4185F53-0E2B-85C9-66F0-230987D292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1d64e80a0f_0_161:notes">
            <a:extLst>
              <a:ext uri="{FF2B5EF4-FFF2-40B4-BE49-F238E27FC236}">
                <a16:creationId xmlns:a16="http://schemas.microsoft.com/office/drawing/2014/main" id="{7D3075FC-88C9-31F4-BA31-4245B3F7AE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With all that, here we have our 5 models for comparison. On top of testing the efficacy of each dimensionality reduction technique, we also tested how our weighting the selected features based on popularity would affect the quality of recommendations. </a:t>
            </a:r>
          </a:p>
        </p:txBody>
      </p:sp>
    </p:spTree>
    <p:extLst>
      <p:ext uri="{BB962C8B-B14F-4D97-AF65-F5344CB8AC3E}">
        <p14:creationId xmlns:p14="http://schemas.microsoft.com/office/powerpoint/2010/main" val="1476171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A9721D24-3C42-81CB-03B3-8F4060B6DC08}"/>
            </a:ext>
          </a:extLst>
        </p:cNvPr>
        <p:cNvGrpSpPr/>
        <p:nvPr/>
      </p:nvGrpSpPr>
      <p:grpSpPr>
        <a:xfrm>
          <a:off x="0" y="0"/>
          <a:ext cx="0" cy="0"/>
          <a:chOff x="0" y="0"/>
          <a:chExt cx="0" cy="0"/>
        </a:xfrm>
      </p:grpSpPr>
      <p:sp>
        <p:nvSpPr>
          <p:cNvPr id="705" name="Google Shape;705;g11d64e80a0f_0_161:notes">
            <a:extLst>
              <a:ext uri="{FF2B5EF4-FFF2-40B4-BE49-F238E27FC236}">
                <a16:creationId xmlns:a16="http://schemas.microsoft.com/office/drawing/2014/main" id="{B482BDDE-E4CE-AF76-34EA-B4B537596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1d64e80a0f_0_161:notes">
            <a:extLst>
              <a:ext uri="{FF2B5EF4-FFF2-40B4-BE49-F238E27FC236}">
                <a16:creationId xmlns:a16="http://schemas.microsoft.com/office/drawing/2014/main" id="{B9D6A5CD-A24F-FE21-F508-0664CBE275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With all that, here we have our 5 models for comparison. On top of testing the efficacy of each dimensionality reduction technique, we also tested how our weighting the selected features based on popularity would affect the quality of recommendations. </a:t>
            </a:r>
          </a:p>
        </p:txBody>
      </p:sp>
    </p:spTree>
    <p:extLst>
      <p:ext uri="{BB962C8B-B14F-4D97-AF65-F5344CB8AC3E}">
        <p14:creationId xmlns:p14="http://schemas.microsoft.com/office/powerpoint/2010/main" val="15161666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062F88BF-C6C4-2CA9-FDBD-D571E4492A4D}"/>
            </a:ext>
          </a:extLst>
        </p:cNvPr>
        <p:cNvGrpSpPr/>
        <p:nvPr/>
      </p:nvGrpSpPr>
      <p:grpSpPr>
        <a:xfrm>
          <a:off x="0" y="0"/>
          <a:ext cx="0" cy="0"/>
          <a:chOff x="0" y="0"/>
          <a:chExt cx="0" cy="0"/>
        </a:xfrm>
      </p:grpSpPr>
      <p:sp>
        <p:nvSpPr>
          <p:cNvPr id="926" name="Google Shape;926;g11d64e80a0f_0_181:notes">
            <a:extLst>
              <a:ext uri="{FF2B5EF4-FFF2-40B4-BE49-F238E27FC236}">
                <a16:creationId xmlns:a16="http://schemas.microsoft.com/office/drawing/2014/main" id="{6C375EC4-A0BA-AA6D-955B-E409D28BD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a:extLst>
              <a:ext uri="{FF2B5EF4-FFF2-40B4-BE49-F238E27FC236}">
                <a16:creationId xmlns:a16="http://schemas.microsoft.com/office/drawing/2014/main" id="{1F38A4A0-BEEC-E90D-D245-43B83C6801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5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062F88BF-C6C4-2CA9-FDBD-D571E4492A4D}"/>
            </a:ext>
          </a:extLst>
        </p:cNvPr>
        <p:cNvGrpSpPr/>
        <p:nvPr/>
      </p:nvGrpSpPr>
      <p:grpSpPr>
        <a:xfrm>
          <a:off x="0" y="0"/>
          <a:ext cx="0" cy="0"/>
          <a:chOff x="0" y="0"/>
          <a:chExt cx="0" cy="0"/>
        </a:xfrm>
      </p:grpSpPr>
      <p:sp>
        <p:nvSpPr>
          <p:cNvPr id="926" name="Google Shape;926;g11d64e80a0f_0_181:notes">
            <a:extLst>
              <a:ext uri="{FF2B5EF4-FFF2-40B4-BE49-F238E27FC236}">
                <a16:creationId xmlns:a16="http://schemas.microsoft.com/office/drawing/2014/main" id="{6C375EC4-A0BA-AA6D-955B-E409D28BD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a:extLst>
              <a:ext uri="{FF2B5EF4-FFF2-40B4-BE49-F238E27FC236}">
                <a16:creationId xmlns:a16="http://schemas.microsoft.com/office/drawing/2014/main" id="{1F38A4A0-BEEC-E90D-D245-43B83C6801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763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1d64e80a0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1d64e80a0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11a27d4059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11a27d4059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11d64e80a0f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11d64e80a0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a27d40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1a27d40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75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1253823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onto our practical motivation</a:t>
            </a:r>
            <a:endParaRPr/>
          </a:p>
        </p:txBody>
      </p:sp>
    </p:spTree>
    <p:extLst>
      <p:ext uri="{BB962C8B-B14F-4D97-AF65-F5344CB8AC3E}">
        <p14:creationId xmlns:p14="http://schemas.microsoft.com/office/powerpoint/2010/main" val="467984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21700" y="1104000"/>
            <a:ext cx="6102300" cy="2172300"/>
          </a:xfrm>
          <a:prstGeom prst="rect">
            <a:avLst/>
          </a:prstGeom>
        </p:spPr>
        <p:txBody>
          <a:bodyPr spcFirstLastPara="1" wrap="square" lIns="91425" tIns="0" rIns="91425" bIns="0"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21700" y="3313225"/>
            <a:ext cx="4764300" cy="4821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txBox="1">
            <a:spLocks noGrp="1"/>
          </p:cNvSpPr>
          <p:nvPr>
            <p:ph type="title" hasCustomPrompt="1"/>
          </p:nvPr>
        </p:nvSpPr>
        <p:spPr>
          <a:xfrm>
            <a:off x="2402125" y="1330163"/>
            <a:ext cx="5728500" cy="1641000"/>
          </a:xfrm>
          <a:prstGeom prst="rect">
            <a:avLst/>
          </a:prstGeom>
        </p:spPr>
        <p:txBody>
          <a:bodyPr spcFirstLastPara="1" wrap="square" lIns="91425" tIns="0" rIns="91425" bIns="0" anchor="b" anchorCtr="0">
            <a:noAutofit/>
          </a:bodyPr>
          <a:lstStyle>
            <a:lvl1pPr lvl="0">
              <a:spcBef>
                <a:spcPts val="0"/>
              </a:spcBef>
              <a:spcAft>
                <a:spcPts val="0"/>
              </a:spcAft>
              <a:buSzPts val="12000"/>
              <a:buNone/>
              <a:defRPr sz="108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a:spLocks noGrp="1"/>
          </p:cNvSpPr>
          <p:nvPr>
            <p:ph type="subTitle" idx="1"/>
          </p:nvPr>
        </p:nvSpPr>
        <p:spPr>
          <a:xfrm>
            <a:off x="2402125" y="3100638"/>
            <a:ext cx="4850100" cy="2796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SECTION_TITLE_AND_DESCRIPTION_1">
    <p:spTree>
      <p:nvGrpSpPr>
        <p:cNvPr id="1" name="Shape 75"/>
        <p:cNvGrpSpPr/>
        <p:nvPr/>
      </p:nvGrpSpPr>
      <p:grpSpPr>
        <a:xfrm>
          <a:off x="0" y="0"/>
          <a:ext cx="0" cy="0"/>
          <a:chOff x="0" y="0"/>
          <a:chExt cx="0" cy="0"/>
        </a:xfrm>
      </p:grpSpPr>
      <p:sp>
        <p:nvSpPr>
          <p:cNvPr id="76" name="Google Shape;76;p1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subTitle" idx="1"/>
          </p:nvPr>
        </p:nvSpPr>
        <p:spPr>
          <a:xfrm>
            <a:off x="2402125" y="1280567"/>
            <a:ext cx="5658900" cy="1812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9" name="Google Shape;79;p14"/>
          <p:cNvSpPr txBox="1">
            <a:spLocks noGrp="1"/>
          </p:cNvSpPr>
          <p:nvPr>
            <p:ph type="subTitle" idx="2"/>
          </p:nvPr>
        </p:nvSpPr>
        <p:spPr>
          <a:xfrm>
            <a:off x="2402125" y="3319617"/>
            <a:ext cx="4045200" cy="3777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000">
                <a:solidFill>
                  <a:schemeClr val="lt2"/>
                </a:solidFill>
                <a:latin typeface="Lexend Deca Medium"/>
                <a:ea typeface="Lexend Deca Medium"/>
                <a:cs typeface="Lexend Deca Medium"/>
                <a:sym typeface="Lexend Deca Medium"/>
              </a:defRPr>
            </a:lvl1pPr>
            <a:lvl2pPr lvl="1"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algn="ctr"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SECTION_TITLE_AND_DESCRIPTION_2">
    <p:spTree>
      <p:nvGrpSpPr>
        <p:cNvPr id="1" name="Shape 80"/>
        <p:cNvGrpSpPr/>
        <p:nvPr/>
      </p:nvGrpSpPr>
      <p:grpSpPr>
        <a:xfrm>
          <a:off x="0" y="0"/>
          <a:ext cx="0" cy="0"/>
          <a:chOff x="0" y="0"/>
          <a:chExt cx="0" cy="0"/>
        </a:xfrm>
      </p:grpSpPr>
      <p:sp>
        <p:nvSpPr>
          <p:cNvPr id="81" name="Google Shape;81;p15"/>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txBox="1">
            <a:spLocks noGrp="1"/>
          </p:cNvSpPr>
          <p:nvPr>
            <p:ph type="title"/>
          </p:nvPr>
        </p:nvSpPr>
        <p:spPr>
          <a:xfrm>
            <a:off x="4343275" y="1530525"/>
            <a:ext cx="3972600" cy="914700"/>
          </a:xfrm>
          <a:prstGeom prst="rect">
            <a:avLst/>
          </a:prstGeom>
        </p:spPr>
        <p:txBody>
          <a:bodyPr spcFirstLastPara="1" wrap="square" lIns="91425" tIns="0" rIns="91425" bIns="0"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15"/>
          <p:cNvSpPr txBox="1">
            <a:spLocks noGrp="1"/>
          </p:cNvSpPr>
          <p:nvPr>
            <p:ph type="subTitle" idx="1"/>
          </p:nvPr>
        </p:nvSpPr>
        <p:spPr>
          <a:xfrm>
            <a:off x="4343275" y="2675200"/>
            <a:ext cx="2999100" cy="11109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 name="Google Shape;84;p15"/>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85"/>
        <p:cNvGrpSpPr/>
        <p:nvPr/>
      </p:nvGrpSpPr>
      <p:grpSpPr>
        <a:xfrm>
          <a:off x="0" y="0"/>
          <a:ext cx="0" cy="0"/>
          <a:chOff x="0" y="0"/>
          <a:chExt cx="0" cy="0"/>
        </a:xfrm>
      </p:grpSpPr>
      <p:sp>
        <p:nvSpPr>
          <p:cNvPr id="86" name="Google Shape;86;p16"/>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6"/>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a:spLocks noGrp="1"/>
          </p:cNvSpPr>
          <p:nvPr>
            <p:ph type="body" idx="1"/>
          </p:nvPr>
        </p:nvSpPr>
        <p:spPr>
          <a:xfrm>
            <a:off x="1650550" y="1152475"/>
            <a:ext cx="6773400" cy="1133700"/>
          </a:xfrm>
          <a:prstGeom prst="rect">
            <a:avLst/>
          </a:prstGeom>
        </p:spPr>
        <p:txBody>
          <a:bodyPr spcFirstLastPara="1" wrap="square" lIns="91425" tIns="0" rIns="91425" bIns="0" anchor="t" anchorCtr="0">
            <a:noAutofit/>
          </a:bodyPr>
          <a:lstStyle>
            <a:lvl1pPr marL="457200" lvl="0" indent="-317500" rtl="0">
              <a:spcBef>
                <a:spcPts val="0"/>
              </a:spcBef>
              <a:spcAft>
                <a:spcPts val="0"/>
              </a:spcAft>
              <a:buSzPts val="1400"/>
              <a:buFont typeface="Arial"/>
              <a:buChar char="●"/>
              <a:defRPr/>
            </a:lvl1pPr>
            <a:lvl2pPr marL="914400" lvl="1" indent="-317500" rtl="0">
              <a:spcBef>
                <a:spcPts val="0"/>
              </a:spcBef>
              <a:spcAft>
                <a:spcPts val="0"/>
              </a:spcAft>
              <a:buSzPts val="1400"/>
              <a:buFont typeface="Arial"/>
              <a:buChar char="○"/>
              <a:defRPr/>
            </a:lvl2pPr>
            <a:lvl3pPr marL="1371600" lvl="2" indent="-317500" rtl="0">
              <a:spcBef>
                <a:spcPts val="0"/>
              </a:spcBef>
              <a:spcAft>
                <a:spcPts val="0"/>
              </a:spcAft>
              <a:buSzPts val="1400"/>
              <a:buFont typeface="Arial"/>
              <a:buChar char="■"/>
              <a:defRPr/>
            </a:lvl3pPr>
            <a:lvl4pPr marL="1828800" lvl="3" indent="-317500" rtl="0">
              <a:spcBef>
                <a:spcPts val="0"/>
              </a:spcBef>
              <a:spcAft>
                <a:spcPts val="0"/>
              </a:spcAft>
              <a:buSzPts val="1400"/>
              <a:buFont typeface="Arial"/>
              <a:buChar char="●"/>
              <a:defRPr/>
            </a:lvl4pPr>
            <a:lvl5pPr marL="2286000" lvl="4" indent="-317500" rtl="0">
              <a:spcBef>
                <a:spcPts val="0"/>
              </a:spcBef>
              <a:spcAft>
                <a:spcPts val="0"/>
              </a:spcAft>
              <a:buSzPts val="1400"/>
              <a:buFont typeface="Arial"/>
              <a:buChar char="○"/>
              <a:defRPr/>
            </a:lvl5pPr>
            <a:lvl6pPr marL="2743200" lvl="5" indent="-317500" rtl="0">
              <a:spcBef>
                <a:spcPts val="0"/>
              </a:spcBef>
              <a:spcAft>
                <a:spcPts val="0"/>
              </a:spcAft>
              <a:buSzPts val="1400"/>
              <a:buFont typeface="Arial"/>
              <a:buChar char="■"/>
              <a:defRPr/>
            </a:lvl6pPr>
            <a:lvl7pPr marL="3200400" lvl="6" indent="-317500" rtl="0">
              <a:spcBef>
                <a:spcPts val="0"/>
              </a:spcBef>
              <a:spcAft>
                <a:spcPts val="0"/>
              </a:spcAft>
              <a:buSzPts val="1400"/>
              <a:buFont typeface="Arial"/>
              <a:buChar char="●"/>
              <a:defRPr/>
            </a:lvl7pPr>
            <a:lvl8pPr marL="3657600" lvl="7" indent="-317500" rtl="0">
              <a:spcBef>
                <a:spcPts val="0"/>
              </a:spcBef>
              <a:spcAft>
                <a:spcPts val="0"/>
              </a:spcAft>
              <a:buSzPts val="1400"/>
              <a:buFont typeface="Arial"/>
              <a:buChar char="○"/>
              <a:defRPr/>
            </a:lvl8pPr>
            <a:lvl9pPr marL="4114800" lvl="8" indent="-317500" rtl="0">
              <a:spcBef>
                <a:spcPts val="0"/>
              </a:spcBef>
              <a:spcAft>
                <a:spcPts val="0"/>
              </a:spcAft>
              <a:buSzPts val="1400"/>
              <a:buFont typeface="Arial"/>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_ONLY_1_1">
    <p:spTree>
      <p:nvGrpSpPr>
        <p:cNvPr id="1" name="Shape 90"/>
        <p:cNvGrpSpPr/>
        <p:nvPr/>
      </p:nvGrpSpPr>
      <p:grpSpPr>
        <a:xfrm>
          <a:off x="0" y="0"/>
          <a:ext cx="0" cy="0"/>
          <a:chOff x="0" y="0"/>
          <a:chExt cx="0" cy="0"/>
        </a:xfrm>
      </p:grpSpPr>
      <p:sp>
        <p:nvSpPr>
          <p:cNvPr id="91" name="Google Shape;91;p1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subTitle" idx="1"/>
          </p:nvPr>
        </p:nvSpPr>
        <p:spPr>
          <a:xfrm>
            <a:off x="3351350" y="170962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7"/>
          <p:cNvSpPr txBox="1">
            <a:spLocks noGrp="1"/>
          </p:cNvSpPr>
          <p:nvPr>
            <p:ph type="subTitle" idx="2"/>
          </p:nvPr>
        </p:nvSpPr>
        <p:spPr>
          <a:xfrm>
            <a:off x="3351350" y="1355825"/>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4" name="Google Shape;94;p17"/>
          <p:cNvSpPr txBox="1">
            <a:spLocks noGrp="1"/>
          </p:cNvSpPr>
          <p:nvPr>
            <p:ph type="subTitle" idx="3"/>
          </p:nvPr>
        </p:nvSpPr>
        <p:spPr>
          <a:xfrm>
            <a:off x="3351350" y="2780700"/>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5" name="Google Shape;95;p17"/>
          <p:cNvSpPr txBox="1">
            <a:spLocks noGrp="1"/>
          </p:cNvSpPr>
          <p:nvPr>
            <p:ph type="subTitle" idx="4"/>
          </p:nvPr>
        </p:nvSpPr>
        <p:spPr>
          <a:xfrm>
            <a:off x="3351350" y="2426900"/>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6" name="Google Shape;96;p17"/>
          <p:cNvSpPr txBox="1">
            <a:spLocks noGrp="1"/>
          </p:cNvSpPr>
          <p:nvPr>
            <p:ph type="subTitle" idx="5"/>
          </p:nvPr>
        </p:nvSpPr>
        <p:spPr>
          <a:xfrm>
            <a:off x="3351350" y="385177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7" name="Google Shape;97;p17"/>
          <p:cNvSpPr txBox="1">
            <a:spLocks noGrp="1"/>
          </p:cNvSpPr>
          <p:nvPr>
            <p:ph type="subTitle" idx="6"/>
          </p:nvPr>
        </p:nvSpPr>
        <p:spPr>
          <a:xfrm>
            <a:off x="3351350" y="3497975"/>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8" name="Google Shape;98;p1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99" name="Google Shape;99;p1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_ONLY_1_2">
    <p:spTree>
      <p:nvGrpSpPr>
        <p:cNvPr id="1" name="Shape 100"/>
        <p:cNvGrpSpPr/>
        <p:nvPr/>
      </p:nvGrpSpPr>
      <p:grpSpPr>
        <a:xfrm>
          <a:off x="0" y="0"/>
          <a:ext cx="0" cy="0"/>
          <a:chOff x="0" y="0"/>
          <a:chExt cx="0" cy="0"/>
        </a:xfrm>
      </p:grpSpPr>
      <p:sp>
        <p:nvSpPr>
          <p:cNvPr id="101" name="Google Shape;101;p18"/>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txBox="1">
            <a:spLocks noGrp="1"/>
          </p:cNvSpPr>
          <p:nvPr>
            <p:ph type="subTitle" idx="1"/>
          </p:nvPr>
        </p:nvSpPr>
        <p:spPr>
          <a:xfrm>
            <a:off x="2633000" y="1959950"/>
            <a:ext cx="2252100" cy="5622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3" name="Google Shape;103;p18"/>
          <p:cNvSpPr txBox="1">
            <a:spLocks noGrp="1"/>
          </p:cNvSpPr>
          <p:nvPr>
            <p:ph type="subTitle" idx="2"/>
          </p:nvPr>
        </p:nvSpPr>
        <p:spPr>
          <a:xfrm>
            <a:off x="2633001" y="1574850"/>
            <a:ext cx="14064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04" name="Google Shape;104;p18"/>
          <p:cNvSpPr txBox="1">
            <a:spLocks noGrp="1"/>
          </p:cNvSpPr>
          <p:nvPr>
            <p:ph type="subTitle" idx="3"/>
          </p:nvPr>
        </p:nvSpPr>
        <p:spPr>
          <a:xfrm>
            <a:off x="6171999" y="1959950"/>
            <a:ext cx="2252100" cy="5622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5" name="Google Shape;105;p18"/>
          <p:cNvSpPr txBox="1">
            <a:spLocks noGrp="1"/>
          </p:cNvSpPr>
          <p:nvPr>
            <p:ph type="subTitle" idx="4"/>
          </p:nvPr>
        </p:nvSpPr>
        <p:spPr>
          <a:xfrm>
            <a:off x="6172000" y="1574850"/>
            <a:ext cx="14064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06" name="Google Shape;106;p18"/>
          <p:cNvSpPr txBox="1">
            <a:spLocks noGrp="1"/>
          </p:cNvSpPr>
          <p:nvPr>
            <p:ph type="subTitle" idx="5"/>
          </p:nvPr>
        </p:nvSpPr>
        <p:spPr>
          <a:xfrm>
            <a:off x="2633000" y="3610100"/>
            <a:ext cx="2252100" cy="5622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7" name="Google Shape;107;p18"/>
          <p:cNvSpPr txBox="1">
            <a:spLocks noGrp="1"/>
          </p:cNvSpPr>
          <p:nvPr>
            <p:ph type="subTitle" idx="6"/>
          </p:nvPr>
        </p:nvSpPr>
        <p:spPr>
          <a:xfrm>
            <a:off x="2633001" y="3225000"/>
            <a:ext cx="14064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08" name="Google Shape;108;p18"/>
          <p:cNvSpPr txBox="1">
            <a:spLocks noGrp="1"/>
          </p:cNvSpPr>
          <p:nvPr>
            <p:ph type="subTitle" idx="7"/>
          </p:nvPr>
        </p:nvSpPr>
        <p:spPr>
          <a:xfrm>
            <a:off x="6171999" y="3610100"/>
            <a:ext cx="2252100" cy="5622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9" name="Google Shape;109;p18"/>
          <p:cNvSpPr txBox="1">
            <a:spLocks noGrp="1"/>
          </p:cNvSpPr>
          <p:nvPr>
            <p:ph type="subTitle" idx="8"/>
          </p:nvPr>
        </p:nvSpPr>
        <p:spPr>
          <a:xfrm>
            <a:off x="6172000" y="3225000"/>
            <a:ext cx="14064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10" name="Google Shape;110;p18"/>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111" name="Google Shape;111;p18"/>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_ONLY_1_1_1">
    <p:spTree>
      <p:nvGrpSpPr>
        <p:cNvPr id="1" name="Shape 112"/>
        <p:cNvGrpSpPr/>
        <p:nvPr/>
      </p:nvGrpSpPr>
      <p:grpSpPr>
        <a:xfrm>
          <a:off x="0" y="0"/>
          <a:ext cx="0" cy="0"/>
          <a:chOff x="0" y="0"/>
          <a:chExt cx="0" cy="0"/>
        </a:xfrm>
      </p:grpSpPr>
      <p:sp>
        <p:nvSpPr>
          <p:cNvPr id="113" name="Google Shape;113;p19"/>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txBox="1">
            <a:spLocks noGrp="1"/>
          </p:cNvSpPr>
          <p:nvPr>
            <p:ph type="subTitle" idx="1"/>
          </p:nvPr>
        </p:nvSpPr>
        <p:spPr>
          <a:xfrm>
            <a:off x="6027300" y="170962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5" name="Google Shape;115;p19"/>
          <p:cNvSpPr txBox="1">
            <a:spLocks noGrp="1"/>
          </p:cNvSpPr>
          <p:nvPr>
            <p:ph type="subTitle" idx="2"/>
          </p:nvPr>
        </p:nvSpPr>
        <p:spPr>
          <a:xfrm>
            <a:off x="6027300" y="135582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16" name="Google Shape;116;p19"/>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117" name="Google Shape;117;p19"/>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txBox="1">
            <a:spLocks noGrp="1"/>
          </p:cNvSpPr>
          <p:nvPr>
            <p:ph type="subTitle" idx="3"/>
          </p:nvPr>
        </p:nvSpPr>
        <p:spPr>
          <a:xfrm>
            <a:off x="6027300" y="274037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9" name="Google Shape;119;p19"/>
          <p:cNvSpPr txBox="1">
            <a:spLocks noGrp="1"/>
          </p:cNvSpPr>
          <p:nvPr>
            <p:ph type="subTitle" idx="4"/>
          </p:nvPr>
        </p:nvSpPr>
        <p:spPr>
          <a:xfrm>
            <a:off x="6027300" y="238657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20" name="Google Shape;120;p19"/>
          <p:cNvSpPr txBox="1">
            <a:spLocks noGrp="1"/>
          </p:cNvSpPr>
          <p:nvPr>
            <p:ph type="subTitle" idx="5"/>
          </p:nvPr>
        </p:nvSpPr>
        <p:spPr>
          <a:xfrm>
            <a:off x="6027300" y="377112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1" name="Google Shape;121;p19"/>
          <p:cNvSpPr txBox="1">
            <a:spLocks noGrp="1"/>
          </p:cNvSpPr>
          <p:nvPr>
            <p:ph type="subTitle" idx="6"/>
          </p:nvPr>
        </p:nvSpPr>
        <p:spPr>
          <a:xfrm>
            <a:off x="6027300" y="341732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22" name="Google Shape;122;p19"/>
          <p:cNvSpPr txBox="1">
            <a:spLocks noGrp="1"/>
          </p:cNvSpPr>
          <p:nvPr>
            <p:ph type="subTitle" idx="7"/>
          </p:nvPr>
        </p:nvSpPr>
        <p:spPr>
          <a:xfrm>
            <a:off x="2419150" y="170962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3" name="Google Shape;123;p19"/>
          <p:cNvSpPr txBox="1">
            <a:spLocks noGrp="1"/>
          </p:cNvSpPr>
          <p:nvPr>
            <p:ph type="subTitle" idx="8"/>
          </p:nvPr>
        </p:nvSpPr>
        <p:spPr>
          <a:xfrm>
            <a:off x="2419150" y="135582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24" name="Google Shape;124;p19"/>
          <p:cNvSpPr txBox="1">
            <a:spLocks noGrp="1"/>
          </p:cNvSpPr>
          <p:nvPr>
            <p:ph type="subTitle" idx="9"/>
          </p:nvPr>
        </p:nvSpPr>
        <p:spPr>
          <a:xfrm>
            <a:off x="2419150" y="274037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5" name="Google Shape;125;p19"/>
          <p:cNvSpPr txBox="1">
            <a:spLocks noGrp="1"/>
          </p:cNvSpPr>
          <p:nvPr>
            <p:ph type="subTitle" idx="13"/>
          </p:nvPr>
        </p:nvSpPr>
        <p:spPr>
          <a:xfrm>
            <a:off x="2419150" y="238657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26" name="Google Shape;126;p19"/>
          <p:cNvSpPr txBox="1">
            <a:spLocks noGrp="1"/>
          </p:cNvSpPr>
          <p:nvPr>
            <p:ph type="subTitle" idx="14"/>
          </p:nvPr>
        </p:nvSpPr>
        <p:spPr>
          <a:xfrm>
            <a:off x="2419150" y="3771125"/>
            <a:ext cx="23967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7" name="Google Shape;127;p19"/>
          <p:cNvSpPr txBox="1">
            <a:spLocks noGrp="1"/>
          </p:cNvSpPr>
          <p:nvPr>
            <p:ph type="subTitle" idx="15"/>
          </p:nvPr>
        </p:nvSpPr>
        <p:spPr>
          <a:xfrm>
            <a:off x="2419150" y="3417322"/>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TITLE_ONLY_1_1_2">
    <p:spTree>
      <p:nvGrpSpPr>
        <p:cNvPr id="1" name="Shape 128"/>
        <p:cNvGrpSpPr/>
        <p:nvPr/>
      </p:nvGrpSpPr>
      <p:grpSpPr>
        <a:xfrm>
          <a:off x="0" y="0"/>
          <a:ext cx="0" cy="0"/>
          <a:chOff x="0" y="0"/>
          <a:chExt cx="0" cy="0"/>
        </a:xfrm>
      </p:grpSpPr>
      <p:sp>
        <p:nvSpPr>
          <p:cNvPr id="129" name="Google Shape;129;p20"/>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txBox="1">
            <a:spLocks noGrp="1"/>
          </p:cNvSpPr>
          <p:nvPr>
            <p:ph type="subTitle" idx="1"/>
          </p:nvPr>
        </p:nvSpPr>
        <p:spPr>
          <a:xfrm>
            <a:off x="4347813" y="170962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1" name="Google Shape;131;p20"/>
          <p:cNvSpPr txBox="1">
            <a:spLocks noGrp="1"/>
          </p:cNvSpPr>
          <p:nvPr>
            <p:ph type="subTitle" idx="2"/>
          </p:nvPr>
        </p:nvSpPr>
        <p:spPr>
          <a:xfrm>
            <a:off x="4347821" y="1355825"/>
            <a:ext cx="16560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32" name="Google Shape;132;p20"/>
          <p:cNvSpPr txBox="1">
            <a:spLocks noGrp="1"/>
          </p:cNvSpPr>
          <p:nvPr>
            <p:ph type="subTitle" idx="3"/>
          </p:nvPr>
        </p:nvSpPr>
        <p:spPr>
          <a:xfrm>
            <a:off x="4347813" y="2780700"/>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3" name="Google Shape;133;p20"/>
          <p:cNvSpPr txBox="1">
            <a:spLocks noGrp="1"/>
          </p:cNvSpPr>
          <p:nvPr>
            <p:ph type="subTitle" idx="4"/>
          </p:nvPr>
        </p:nvSpPr>
        <p:spPr>
          <a:xfrm>
            <a:off x="4347821" y="2426900"/>
            <a:ext cx="16560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34" name="Google Shape;134;p20"/>
          <p:cNvSpPr txBox="1">
            <a:spLocks noGrp="1"/>
          </p:cNvSpPr>
          <p:nvPr>
            <p:ph type="subTitle" idx="5"/>
          </p:nvPr>
        </p:nvSpPr>
        <p:spPr>
          <a:xfrm>
            <a:off x="4347813" y="385177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5" name="Google Shape;135;p20"/>
          <p:cNvSpPr txBox="1">
            <a:spLocks noGrp="1"/>
          </p:cNvSpPr>
          <p:nvPr>
            <p:ph type="subTitle" idx="6"/>
          </p:nvPr>
        </p:nvSpPr>
        <p:spPr>
          <a:xfrm>
            <a:off x="4347821" y="3497975"/>
            <a:ext cx="16560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36" name="Google Shape;136;p20"/>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137" name="Google Shape;137;p20"/>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txBox="1">
            <a:spLocks noGrp="1"/>
          </p:cNvSpPr>
          <p:nvPr>
            <p:ph type="title" idx="7" hasCustomPrompt="1"/>
          </p:nvPr>
        </p:nvSpPr>
        <p:spPr>
          <a:xfrm>
            <a:off x="1848738" y="1395650"/>
            <a:ext cx="2259300" cy="5097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9" name="Google Shape;139;p20"/>
          <p:cNvSpPr txBox="1">
            <a:spLocks noGrp="1"/>
          </p:cNvSpPr>
          <p:nvPr>
            <p:ph type="title" idx="8" hasCustomPrompt="1"/>
          </p:nvPr>
        </p:nvSpPr>
        <p:spPr>
          <a:xfrm>
            <a:off x="1848738" y="2452638"/>
            <a:ext cx="2259300" cy="5097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0" name="Google Shape;140;p20"/>
          <p:cNvSpPr txBox="1">
            <a:spLocks noGrp="1"/>
          </p:cNvSpPr>
          <p:nvPr>
            <p:ph type="title" idx="9" hasCustomPrompt="1"/>
          </p:nvPr>
        </p:nvSpPr>
        <p:spPr>
          <a:xfrm>
            <a:off x="1848738" y="3509625"/>
            <a:ext cx="2259300" cy="5097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TITLE_ONLY_1_1_1_1">
    <p:spTree>
      <p:nvGrpSpPr>
        <p:cNvPr id="1" name="Shape 141"/>
        <p:cNvGrpSpPr/>
        <p:nvPr/>
      </p:nvGrpSpPr>
      <p:grpSpPr>
        <a:xfrm>
          <a:off x="0" y="0"/>
          <a:ext cx="0" cy="0"/>
          <a:chOff x="0" y="0"/>
          <a:chExt cx="0" cy="0"/>
        </a:xfrm>
      </p:grpSpPr>
      <p:sp>
        <p:nvSpPr>
          <p:cNvPr id="142" name="Google Shape;142;p21"/>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144" name="Google Shape;144;p21"/>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txBox="1">
            <a:spLocks noGrp="1"/>
          </p:cNvSpPr>
          <p:nvPr>
            <p:ph type="subTitle" idx="1"/>
          </p:nvPr>
        </p:nvSpPr>
        <p:spPr>
          <a:xfrm>
            <a:off x="2094221" y="15768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6" name="Google Shape;146;p21"/>
          <p:cNvSpPr txBox="1">
            <a:spLocks noGrp="1"/>
          </p:cNvSpPr>
          <p:nvPr>
            <p:ph type="subTitle" idx="2"/>
          </p:nvPr>
        </p:nvSpPr>
        <p:spPr>
          <a:xfrm>
            <a:off x="2094221" y="12562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47" name="Google Shape;147;p21"/>
          <p:cNvSpPr txBox="1">
            <a:spLocks noGrp="1"/>
          </p:cNvSpPr>
          <p:nvPr>
            <p:ph type="subTitle" idx="3"/>
          </p:nvPr>
        </p:nvSpPr>
        <p:spPr>
          <a:xfrm>
            <a:off x="5717021" y="15768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 name="Google Shape;148;p21"/>
          <p:cNvSpPr txBox="1">
            <a:spLocks noGrp="1"/>
          </p:cNvSpPr>
          <p:nvPr>
            <p:ph type="subTitle" idx="4"/>
          </p:nvPr>
        </p:nvSpPr>
        <p:spPr>
          <a:xfrm>
            <a:off x="5717021" y="12562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49" name="Google Shape;149;p21"/>
          <p:cNvSpPr txBox="1">
            <a:spLocks noGrp="1"/>
          </p:cNvSpPr>
          <p:nvPr>
            <p:ph type="subTitle" idx="5"/>
          </p:nvPr>
        </p:nvSpPr>
        <p:spPr>
          <a:xfrm>
            <a:off x="2094221" y="22724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0" name="Google Shape;150;p21"/>
          <p:cNvSpPr txBox="1">
            <a:spLocks noGrp="1"/>
          </p:cNvSpPr>
          <p:nvPr>
            <p:ph type="subTitle" idx="6"/>
          </p:nvPr>
        </p:nvSpPr>
        <p:spPr>
          <a:xfrm>
            <a:off x="2094221" y="19518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51" name="Google Shape;151;p21"/>
          <p:cNvSpPr txBox="1">
            <a:spLocks noGrp="1"/>
          </p:cNvSpPr>
          <p:nvPr>
            <p:ph type="subTitle" idx="7"/>
          </p:nvPr>
        </p:nvSpPr>
        <p:spPr>
          <a:xfrm>
            <a:off x="5717021" y="22724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2" name="Google Shape;152;p21"/>
          <p:cNvSpPr txBox="1">
            <a:spLocks noGrp="1"/>
          </p:cNvSpPr>
          <p:nvPr>
            <p:ph type="subTitle" idx="8"/>
          </p:nvPr>
        </p:nvSpPr>
        <p:spPr>
          <a:xfrm>
            <a:off x="5717021" y="19518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53" name="Google Shape;153;p21"/>
          <p:cNvSpPr txBox="1">
            <a:spLocks noGrp="1"/>
          </p:cNvSpPr>
          <p:nvPr>
            <p:ph type="subTitle" idx="9"/>
          </p:nvPr>
        </p:nvSpPr>
        <p:spPr>
          <a:xfrm>
            <a:off x="2094221" y="29680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 name="Google Shape;154;p21"/>
          <p:cNvSpPr txBox="1">
            <a:spLocks noGrp="1"/>
          </p:cNvSpPr>
          <p:nvPr>
            <p:ph type="subTitle" idx="13"/>
          </p:nvPr>
        </p:nvSpPr>
        <p:spPr>
          <a:xfrm>
            <a:off x="2094221" y="26474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55" name="Google Shape;155;p21"/>
          <p:cNvSpPr txBox="1">
            <a:spLocks noGrp="1"/>
          </p:cNvSpPr>
          <p:nvPr>
            <p:ph type="subTitle" idx="14"/>
          </p:nvPr>
        </p:nvSpPr>
        <p:spPr>
          <a:xfrm>
            <a:off x="5717021" y="29680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6" name="Google Shape;156;p21"/>
          <p:cNvSpPr txBox="1">
            <a:spLocks noGrp="1"/>
          </p:cNvSpPr>
          <p:nvPr>
            <p:ph type="subTitle" idx="15"/>
          </p:nvPr>
        </p:nvSpPr>
        <p:spPr>
          <a:xfrm>
            <a:off x="5717021" y="26474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57" name="Google Shape;157;p21"/>
          <p:cNvSpPr txBox="1">
            <a:spLocks noGrp="1"/>
          </p:cNvSpPr>
          <p:nvPr>
            <p:ph type="subTitle" idx="16"/>
          </p:nvPr>
        </p:nvSpPr>
        <p:spPr>
          <a:xfrm>
            <a:off x="2094221" y="3663689"/>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8" name="Google Shape;158;p21"/>
          <p:cNvSpPr txBox="1">
            <a:spLocks noGrp="1"/>
          </p:cNvSpPr>
          <p:nvPr>
            <p:ph type="subTitle" idx="17"/>
          </p:nvPr>
        </p:nvSpPr>
        <p:spPr>
          <a:xfrm>
            <a:off x="2094221" y="33430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59" name="Google Shape;159;p21"/>
          <p:cNvSpPr txBox="1">
            <a:spLocks noGrp="1"/>
          </p:cNvSpPr>
          <p:nvPr>
            <p:ph type="subTitle" idx="18"/>
          </p:nvPr>
        </p:nvSpPr>
        <p:spPr>
          <a:xfrm>
            <a:off x="5717021" y="3663689"/>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0" name="Google Shape;160;p21"/>
          <p:cNvSpPr txBox="1">
            <a:spLocks noGrp="1"/>
          </p:cNvSpPr>
          <p:nvPr>
            <p:ph type="subTitle" idx="19"/>
          </p:nvPr>
        </p:nvSpPr>
        <p:spPr>
          <a:xfrm>
            <a:off x="5717021" y="33430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61" name="Google Shape;161;p21"/>
          <p:cNvSpPr txBox="1">
            <a:spLocks noGrp="1"/>
          </p:cNvSpPr>
          <p:nvPr>
            <p:ph type="subTitle" idx="20"/>
          </p:nvPr>
        </p:nvSpPr>
        <p:spPr>
          <a:xfrm>
            <a:off x="2094221" y="43592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2" name="Google Shape;162;p21"/>
          <p:cNvSpPr txBox="1">
            <a:spLocks noGrp="1"/>
          </p:cNvSpPr>
          <p:nvPr>
            <p:ph type="subTitle" idx="21"/>
          </p:nvPr>
        </p:nvSpPr>
        <p:spPr>
          <a:xfrm>
            <a:off x="2094221" y="40386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63" name="Google Shape;163;p21"/>
          <p:cNvSpPr txBox="1">
            <a:spLocks noGrp="1"/>
          </p:cNvSpPr>
          <p:nvPr>
            <p:ph type="subTitle" idx="22"/>
          </p:nvPr>
        </p:nvSpPr>
        <p:spPr>
          <a:xfrm>
            <a:off x="5717021" y="4359290"/>
            <a:ext cx="2396700" cy="27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4" name="Google Shape;164;p21"/>
          <p:cNvSpPr txBox="1">
            <a:spLocks noGrp="1"/>
          </p:cNvSpPr>
          <p:nvPr>
            <p:ph type="subTitle" idx="23"/>
          </p:nvPr>
        </p:nvSpPr>
        <p:spPr>
          <a:xfrm>
            <a:off x="5717021" y="4038670"/>
            <a:ext cx="23967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65" name="Google Shape;165;p21"/>
          <p:cNvSpPr txBox="1">
            <a:spLocks noGrp="1"/>
          </p:cNvSpPr>
          <p:nvPr>
            <p:ph type="title" idx="24" hasCustomPrompt="1"/>
          </p:nvPr>
        </p:nvSpPr>
        <p:spPr>
          <a:xfrm>
            <a:off x="1125971" y="1331700"/>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6" name="Google Shape;166;p21"/>
          <p:cNvSpPr txBox="1">
            <a:spLocks noGrp="1"/>
          </p:cNvSpPr>
          <p:nvPr>
            <p:ph type="title" idx="25" hasCustomPrompt="1"/>
          </p:nvPr>
        </p:nvSpPr>
        <p:spPr>
          <a:xfrm>
            <a:off x="1125971" y="2027638"/>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7" name="Google Shape;167;p21"/>
          <p:cNvSpPr txBox="1">
            <a:spLocks noGrp="1"/>
          </p:cNvSpPr>
          <p:nvPr>
            <p:ph type="title" idx="26" hasCustomPrompt="1"/>
          </p:nvPr>
        </p:nvSpPr>
        <p:spPr>
          <a:xfrm>
            <a:off x="1125971" y="2723575"/>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8" name="Google Shape;168;p21"/>
          <p:cNvSpPr txBox="1">
            <a:spLocks noGrp="1"/>
          </p:cNvSpPr>
          <p:nvPr>
            <p:ph type="title" idx="27" hasCustomPrompt="1"/>
          </p:nvPr>
        </p:nvSpPr>
        <p:spPr>
          <a:xfrm>
            <a:off x="1125971" y="3419513"/>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21"/>
          <p:cNvSpPr txBox="1">
            <a:spLocks noGrp="1"/>
          </p:cNvSpPr>
          <p:nvPr>
            <p:ph type="title" idx="28" hasCustomPrompt="1"/>
          </p:nvPr>
        </p:nvSpPr>
        <p:spPr>
          <a:xfrm>
            <a:off x="1125971" y="4115450"/>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21"/>
          <p:cNvSpPr txBox="1">
            <a:spLocks noGrp="1"/>
          </p:cNvSpPr>
          <p:nvPr>
            <p:ph type="title" idx="29" hasCustomPrompt="1"/>
          </p:nvPr>
        </p:nvSpPr>
        <p:spPr>
          <a:xfrm>
            <a:off x="4755221" y="1331700"/>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1" name="Google Shape;171;p21"/>
          <p:cNvSpPr txBox="1">
            <a:spLocks noGrp="1"/>
          </p:cNvSpPr>
          <p:nvPr>
            <p:ph type="title" idx="30" hasCustomPrompt="1"/>
          </p:nvPr>
        </p:nvSpPr>
        <p:spPr>
          <a:xfrm>
            <a:off x="4755221" y="2027638"/>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2" name="Google Shape;172;p21"/>
          <p:cNvSpPr txBox="1">
            <a:spLocks noGrp="1"/>
          </p:cNvSpPr>
          <p:nvPr>
            <p:ph type="title" idx="31" hasCustomPrompt="1"/>
          </p:nvPr>
        </p:nvSpPr>
        <p:spPr>
          <a:xfrm>
            <a:off x="4755221" y="2723575"/>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3" name="Google Shape;173;p21"/>
          <p:cNvSpPr txBox="1">
            <a:spLocks noGrp="1"/>
          </p:cNvSpPr>
          <p:nvPr>
            <p:ph type="title" idx="32" hasCustomPrompt="1"/>
          </p:nvPr>
        </p:nvSpPr>
        <p:spPr>
          <a:xfrm>
            <a:off x="4755221" y="3419513"/>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4" name="Google Shape;174;p21"/>
          <p:cNvSpPr txBox="1">
            <a:spLocks noGrp="1"/>
          </p:cNvSpPr>
          <p:nvPr>
            <p:ph type="title" idx="33" hasCustomPrompt="1"/>
          </p:nvPr>
        </p:nvSpPr>
        <p:spPr>
          <a:xfrm>
            <a:off x="4755221" y="4115450"/>
            <a:ext cx="961800" cy="4398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sz="36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567450" y="1167600"/>
            <a:ext cx="2154900" cy="1735500"/>
          </a:xfrm>
          <a:prstGeom prst="rect">
            <a:avLst/>
          </a:prstGeom>
        </p:spPr>
        <p:txBody>
          <a:bodyPr spcFirstLastPara="1" wrap="square" lIns="91425" tIns="0" rIns="91425" bIns="0"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2567450" y="3960200"/>
            <a:ext cx="4170300" cy="2889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175"/>
        <p:cNvGrpSpPr/>
        <p:nvPr/>
      </p:nvGrpSpPr>
      <p:grpSpPr>
        <a:xfrm>
          <a:off x="0" y="0"/>
          <a:ext cx="0" cy="0"/>
          <a:chOff x="0" y="0"/>
          <a:chExt cx="0" cy="0"/>
        </a:xfrm>
      </p:grpSpPr>
      <p:sp>
        <p:nvSpPr>
          <p:cNvPr id="176" name="Google Shape;176;p2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txBox="1">
            <a:spLocks noGrp="1"/>
          </p:cNvSpPr>
          <p:nvPr>
            <p:ph type="ctrTitle"/>
          </p:nvPr>
        </p:nvSpPr>
        <p:spPr>
          <a:xfrm>
            <a:off x="2624250" y="1070938"/>
            <a:ext cx="4262100" cy="822000"/>
          </a:xfrm>
          <a:prstGeom prst="rect">
            <a:avLst/>
          </a:prstGeom>
        </p:spPr>
        <p:txBody>
          <a:bodyPr spcFirstLastPara="1" wrap="square" lIns="91425" tIns="0" rIns="91425" bIns="0"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8" name="Google Shape;178;p22"/>
          <p:cNvSpPr txBox="1">
            <a:spLocks noGrp="1"/>
          </p:cNvSpPr>
          <p:nvPr>
            <p:ph type="subTitle" idx="1"/>
          </p:nvPr>
        </p:nvSpPr>
        <p:spPr>
          <a:xfrm>
            <a:off x="2624250" y="2396100"/>
            <a:ext cx="4262100" cy="75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79" name="Google Shape;179;p2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a:spLocks noGrp="1"/>
          </p:cNvSpPr>
          <p:nvPr>
            <p:ph type="subTitle" idx="2"/>
          </p:nvPr>
        </p:nvSpPr>
        <p:spPr>
          <a:xfrm>
            <a:off x="2624250" y="1993467"/>
            <a:ext cx="4262100" cy="3597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000">
                <a:solidFill>
                  <a:schemeClr val="lt2"/>
                </a:solidFill>
                <a:latin typeface="Lexend Deca Medium"/>
                <a:ea typeface="Lexend Deca Medium"/>
                <a:cs typeface="Lexend Deca Medium"/>
                <a:sym typeface="Lexend Deca Medium"/>
              </a:defRPr>
            </a:lvl1pPr>
            <a:lvl2pPr lvl="1"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81" name="Google Shape;181;p22"/>
          <p:cNvSpPr txBox="1"/>
          <p:nvPr/>
        </p:nvSpPr>
        <p:spPr>
          <a:xfrm>
            <a:off x="2624250" y="3831725"/>
            <a:ext cx="4470900" cy="47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etrophobic"/>
                <a:ea typeface="Metrophobic"/>
                <a:cs typeface="Metrophobic"/>
                <a:sym typeface="Metrophobic"/>
              </a:rPr>
              <a:t>CREDITS: This presentation template was created by </a:t>
            </a:r>
            <a:r>
              <a:rPr lang="en" sz="1000" b="1">
                <a:solidFill>
                  <a:schemeClr val="dk1"/>
                </a:solidFill>
                <a:uFill>
                  <a:noFill/>
                </a:uFill>
                <a:latin typeface="Metrophobic"/>
                <a:ea typeface="Metrophobic"/>
                <a:cs typeface="Metrophobic"/>
                <a:sym typeface="Metrophobic"/>
                <a:hlinkClick r:id="rId2">
                  <a:extLst>
                    <a:ext uri="{A12FA001-AC4F-418D-AE19-62706E023703}">
                      <ahyp:hlinkClr xmlns:ahyp="http://schemas.microsoft.com/office/drawing/2018/hyperlinkcolor" val="tx"/>
                    </a:ext>
                  </a:extLst>
                </a:hlinkClick>
              </a:rPr>
              <a:t>Slidesgo</a:t>
            </a:r>
            <a:r>
              <a:rPr lang="en" sz="1000">
                <a:solidFill>
                  <a:schemeClr val="dk1"/>
                </a:solidFill>
                <a:latin typeface="Metrophobic"/>
                <a:ea typeface="Metrophobic"/>
                <a:cs typeface="Metrophobic"/>
                <a:sym typeface="Metrophobic"/>
              </a:rPr>
              <a:t>, and includes icons by </a:t>
            </a:r>
            <a:r>
              <a:rPr lang="en" sz="1000" b="1">
                <a:solidFill>
                  <a:schemeClr val="dk1"/>
                </a:solidFill>
                <a:uFill>
                  <a:noFill/>
                </a:uFill>
                <a:latin typeface="Metrophobic"/>
                <a:ea typeface="Metrophobic"/>
                <a:cs typeface="Metrophobic"/>
                <a:sym typeface="Metrophobic"/>
                <a:hlinkClick r:id="rId3">
                  <a:extLst>
                    <a:ext uri="{A12FA001-AC4F-418D-AE19-62706E023703}">
                      <ahyp:hlinkClr xmlns:ahyp="http://schemas.microsoft.com/office/drawing/2018/hyperlinkcolor" val="tx"/>
                    </a:ext>
                  </a:extLst>
                </a:hlinkClick>
              </a:rPr>
              <a:t>Flaticon</a:t>
            </a:r>
            <a:r>
              <a:rPr lang="en" sz="1000" b="1">
                <a:solidFill>
                  <a:schemeClr val="dk1"/>
                </a:solidFill>
                <a:latin typeface="Metrophobic"/>
                <a:ea typeface="Metrophobic"/>
                <a:cs typeface="Metrophobic"/>
                <a:sym typeface="Metrophobic"/>
              </a:rPr>
              <a:t> </a:t>
            </a:r>
            <a:r>
              <a:rPr lang="en" sz="1000">
                <a:solidFill>
                  <a:schemeClr val="dk1"/>
                </a:solidFill>
                <a:latin typeface="Metrophobic"/>
                <a:ea typeface="Metrophobic"/>
                <a:cs typeface="Metrophobic"/>
                <a:sym typeface="Metrophobic"/>
              </a:rPr>
              <a:t>and infographics &amp; images by </a:t>
            </a:r>
            <a:r>
              <a:rPr lang="en" sz="1000" b="1">
                <a:solidFill>
                  <a:schemeClr val="dk1"/>
                </a:solidFill>
                <a:uFill>
                  <a:noFill/>
                </a:uFill>
                <a:latin typeface="Metrophobic"/>
                <a:ea typeface="Metrophobic"/>
                <a:cs typeface="Metrophobic"/>
                <a:sym typeface="Metrophobic"/>
                <a:hlinkClick r:id="rId4">
                  <a:extLst>
                    <a:ext uri="{A12FA001-AC4F-418D-AE19-62706E023703}">
                      <ahyp:hlinkClr xmlns:ahyp="http://schemas.microsoft.com/office/drawing/2018/hyperlinkcolor" val="tx"/>
                    </a:ext>
                  </a:extLst>
                </a:hlinkClick>
              </a:rPr>
              <a:t>Freepik</a:t>
            </a:r>
            <a:endParaRPr sz="1000" b="1">
              <a:solidFill>
                <a:schemeClr val="dk1"/>
              </a:solidFill>
              <a:latin typeface="Metrophobic"/>
              <a:ea typeface="Metrophobic"/>
              <a:cs typeface="Metrophobic"/>
              <a:sym typeface="Metrophob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
  <p:cSld name="TITLE_ONLY_2">
    <p:bg>
      <p:bgPr>
        <a:gradFill>
          <a:gsLst>
            <a:gs pos="0">
              <a:schemeClr val="lt2"/>
            </a:gs>
            <a:gs pos="50000">
              <a:schemeClr val="dk1"/>
            </a:gs>
            <a:gs pos="100000">
              <a:schemeClr val="dk2"/>
            </a:gs>
          </a:gsLst>
          <a:path path="circle">
            <a:fillToRect l="50000" t="50000" r="50000" b="50000"/>
          </a:path>
          <a:tileRect/>
        </a:gradFill>
        <a:effectLst/>
      </p:bgPr>
    </p:bg>
    <p:spTree>
      <p:nvGrpSpPr>
        <p:cNvPr id="1" name="Shape 182"/>
        <p:cNvGrpSpPr/>
        <p:nvPr/>
      </p:nvGrpSpPr>
      <p:grpSpPr>
        <a:xfrm>
          <a:off x="0" y="0"/>
          <a:ext cx="0" cy="0"/>
          <a:chOff x="0" y="0"/>
          <a:chExt cx="0" cy="0"/>
        </a:xfrm>
      </p:grpSpPr>
      <p:sp>
        <p:nvSpPr>
          <p:cNvPr id="183" name="Google Shape;183;p2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TITLE_ONLY_3">
    <p:bg>
      <p:bgPr>
        <a:gradFill>
          <a:gsLst>
            <a:gs pos="0">
              <a:schemeClr val="dk2"/>
            </a:gs>
            <a:gs pos="2000">
              <a:schemeClr val="dk2"/>
            </a:gs>
            <a:gs pos="50000">
              <a:schemeClr val="dk1"/>
            </a:gs>
            <a:gs pos="100000">
              <a:schemeClr val="lt2"/>
            </a:gs>
          </a:gsLst>
          <a:path path="circle">
            <a:fillToRect l="50000" t="50000" r="50000" b="50000"/>
          </a:path>
          <a:tileRect/>
        </a:gradFill>
        <a:effectLst/>
      </p:bgPr>
    </p:bg>
    <p:spTree>
      <p:nvGrpSpPr>
        <p:cNvPr id="1" name="Shape 185"/>
        <p:cNvGrpSpPr/>
        <p:nvPr/>
      </p:nvGrpSpPr>
      <p:grpSpPr>
        <a:xfrm>
          <a:off x="0" y="0"/>
          <a:ext cx="0" cy="0"/>
          <a:chOff x="0" y="0"/>
          <a:chExt cx="0" cy="0"/>
        </a:xfrm>
      </p:grpSpPr>
      <p:sp>
        <p:nvSpPr>
          <p:cNvPr id="186" name="Google Shape;186;p2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1650550" y="1152475"/>
            <a:ext cx="6773400" cy="34164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subTitle" idx="1"/>
          </p:nvPr>
        </p:nvSpPr>
        <p:spPr>
          <a:xfrm>
            <a:off x="1588576" y="3421225"/>
            <a:ext cx="3163500" cy="1023600"/>
          </a:xfrm>
          <a:prstGeom prst="rect">
            <a:avLst/>
          </a:prstGeom>
        </p:spPr>
        <p:txBody>
          <a:bodyPr spcFirstLastPara="1" wrap="square" lIns="91425" tIns="0" rIns="91425" bIns="0"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8" name="Google Shape;28;p5"/>
          <p:cNvSpPr txBox="1">
            <a:spLocks noGrp="1"/>
          </p:cNvSpPr>
          <p:nvPr>
            <p:ph type="subTitle" idx="2"/>
          </p:nvPr>
        </p:nvSpPr>
        <p:spPr>
          <a:xfrm>
            <a:off x="4857907" y="3421225"/>
            <a:ext cx="3163500" cy="1023600"/>
          </a:xfrm>
          <a:prstGeom prst="rect">
            <a:avLst/>
          </a:prstGeom>
        </p:spPr>
        <p:txBody>
          <a:bodyPr spcFirstLastPara="1" wrap="square" lIns="91425" tIns="0" rIns="91425" bIns="0"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 name="Google Shape;29;p5"/>
          <p:cNvSpPr txBox="1">
            <a:spLocks noGrp="1"/>
          </p:cNvSpPr>
          <p:nvPr>
            <p:ph type="subTitle" idx="3"/>
          </p:nvPr>
        </p:nvSpPr>
        <p:spPr>
          <a:xfrm>
            <a:off x="2380426" y="2833825"/>
            <a:ext cx="1579800" cy="3528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30" name="Google Shape;30;p5"/>
          <p:cNvSpPr txBox="1">
            <a:spLocks noGrp="1"/>
          </p:cNvSpPr>
          <p:nvPr>
            <p:ph type="subTitle" idx="4"/>
          </p:nvPr>
        </p:nvSpPr>
        <p:spPr>
          <a:xfrm>
            <a:off x="5649757" y="2833825"/>
            <a:ext cx="1579800" cy="3528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31" name="Google Shape;31;p5"/>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body" idx="1"/>
          </p:nvPr>
        </p:nvSpPr>
        <p:spPr>
          <a:xfrm>
            <a:off x="4068900" y="1479850"/>
            <a:ext cx="4355100" cy="25509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 name="Google Shape;40;p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2336200" y="941150"/>
            <a:ext cx="5928000" cy="2906700"/>
          </a:xfrm>
          <a:prstGeom prst="rect">
            <a:avLst/>
          </a:prstGeom>
        </p:spPr>
        <p:txBody>
          <a:bodyPr spcFirstLastPara="1" wrap="square" lIns="91425" tIns="0" rIns="91425" bIns="0" anchor="ctr" anchorCtr="0">
            <a:noAutofit/>
          </a:bodyPr>
          <a:lstStyle>
            <a:lvl1pPr lvl="0">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5071250" y="1478163"/>
            <a:ext cx="3352800" cy="1275900"/>
          </a:xfrm>
          <a:prstGeom prst="rect">
            <a:avLst/>
          </a:prstGeom>
        </p:spPr>
        <p:txBody>
          <a:bodyPr spcFirstLastPara="1" wrap="square" lIns="91425" tIns="0" rIns="91425" bIns="0"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5071250" y="2841588"/>
            <a:ext cx="3352800" cy="10767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0"/>
            <a:ext cx="9144000" cy="5143500"/>
          </a:xfrm>
          <a:prstGeom prst="rect">
            <a:avLst/>
          </a:prstGeom>
          <a:solidFill>
            <a:srgbClr val="FF6A92">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5587500" y="1205970"/>
            <a:ext cx="2659500" cy="1066500"/>
          </a:xfrm>
          <a:prstGeom prst="rect">
            <a:avLst/>
          </a:prstGeom>
        </p:spPr>
        <p:txBody>
          <a:bodyPr spcFirstLastPara="1" wrap="square" lIns="91425" tIns="0" rIns="91425" bIns="0" anchor="ctr" anchorCtr="0">
            <a:noAutofit/>
          </a:bodyPr>
          <a:lstStyle>
            <a:lvl1pPr marL="457200" lvl="0" indent="-228600" algn="ctr">
              <a:lnSpc>
                <a:spcPct val="100000"/>
              </a:lnSpc>
              <a:spcBef>
                <a:spcPts val="0"/>
              </a:spcBef>
              <a:spcAft>
                <a:spcPts val="0"/>
              </a:spcAft>
              <a:buSzPts val="2300"/>
              <a:buFont typeface="Lexend Deca Medium"/>
              <a:buNone/>
              <a:defRPr sz="2300">
                <a:latin typeface="Lexend Deca Medium"/>
                <a:ea typeface="Lexend Deca Medium"/>
                <a:cs typeface="Lexend Deca Medium"/>
                <a:sym typeface="Lexend Deca Medium"/>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000">
              <a:schemeClr val="dk2"/>
            </a:gs>
            <a:gs pos="50000">
              <a:schemeClr val="dk1"/>
            </a:gs>
            <a:gs pos="100000">
              <a:schemeClr val="l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98350" y="540000"/>
            <a:ext cx="6425700" cy="4776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marL="914400" lvl="1"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marL="1371600" lvl="2"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marL="1828800" lvl="3"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marL="2286000" lvl="4"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marL="2743200" lvl="5"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marL="3200400" lvl="6"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marL="3657600" lvl="7"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marL="4114800" lvl="8"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3B_D322EA93.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3C_DD6641A7.xm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65_3AC13B5A.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ctrTitle"/>
          </p:nvPr>
        </p:nvSpPr>
        <p:spPr>
          <a:xfrm>
            <a:off x="2321700" y="911179"/>
            <a:ext cx="6264434" cy="2172300"/>
          </a:xfrm>
          <a:prstGeom prst="rect">
            <a:avLst/>
          </a:prstGeom>
        </p:spPr>
        <p:txBody>
          <a:bodyPr spcFirstLastPara="1" wrap="square" lIns="91425" tIns="0" rIns="91425" bIns="0" anchor="b" anchorCtr="0">
            <a:noAutofit/>
          </a:bodyPr>
          <a:lstStyle/>
          <a:p>
            <a:r>
              <a:rPr lang="en-US" sz="2900"/>
              <a:t>SC1015 Mini Project: </a:t>
            </a:r>
            <a:br>
              <a:rPr lang="en-US" sz="2900"/>
            </a:br>
            <a:r>
              <a:rPr lang="en-US" sz="5000">
                <a:solidFill>
                  <a:schemeClr val="dk2"/>
                </a:solidFill>
              </a:rPr>
              <a:t>Efficient Music</a:t>
            </a:r>
          </a:p>
          <a:p>
            <a:pPr marL="0" lvl="0" indent="0" algn="l" rtl="0">
              <a:spcBef>
                <a:spcPts val="0"/>
              </a:spcBef>
              <a:spcAft>
                <a:spcPts val="0"/>
              </a:spcAft>
              <a:buNone/>
            </a:pPr>
            <a:r>
              <a:rPr lang="en-US" sz="4300">
                <a:solidFill>
                  <a:schemeClr val="lt2"/>
                </a:solidFill>
              </a:rPr>
              <a:t>Recommender System</a:t>
            </a:r>
            <a:endParaRPr lang="en" sz="4300">
              <a:solidFill>
                <a:schemeClr val="lt2"/>
              </a:solidFill>
            </a:endParaRPr>
          </a:p>
        </p:txBody>
      </p:sp>
      <p:sp>
        <p:nvSpPr>
          <p:cNvPr id="199" name="Google Shape;199;p28"/>
          <p:cNvSpPr txBox="1">
            <a:spLocks noGrp="1"/>
          </p:cNvSpPr>
          <p:nvPr>
            <p:ph type="subTitle" idx="1"/>
          </p:nvPr>
        </p:nvSpPr>
        <p:spPr>
          <a:xfrm>
            <a:off x="4766797" y="3256006"/>
            <a:ext cx="4764300" cy="482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sz="1500"/>
              <a:t>Syed Ali </a:t>
            </a:r>
            <a:r>
              <a:rPr lang="en-US" sz="1500" err="1"/>
              <a:t>Redha</a:t>
            </a:r>
            <a:r>
              <a:rPr lang="en-US" sz="1500"/>
              <a:t> </a:t>
            </a:r>
            <a:r>
              <a:rPr lang="en-US" sz="1500" err="1"/>
              <a:t>Alsagoff</a:t>
            </a:r>
            <a:r>
              <a:rPr lang="en-US" sz="1500"/>
              <a:t> (U2340588F)</a:t>
            </a:r>
          </a:p>
          <a:p>
            <a:pPr marL="0" lvl="0" indent="0" algn="l" rtl="0">
              <a:spcBef>
                <a:spcPts val="0"/>
              </a:spcBef>
              <a:spcAft>
                <a:spcPts val="0"/>
              </a:spcAft>
              <a:buNone/>
            </a:pPr>
            <a:r>
              <a:rPr lang="en-US" sz="1500"/>
              <a:t>Huang Yongjian (U2320879D)</a:t>
            </a:r>
          </a:p>
          <a:p>
            <a:pPr marL="0" lvl="0" indent="0" algn="l" rtl="0">
              <a:spcBef>
                <a:spcPts val="0"/>
              </a:spcBef>
              <a:spcAft>
                <a:spcPts val="0"/>
              </a:spcAft>
              <a:buNone/>
            </a:pPr>
            <a:r>
              <a:rPr lang="en-US" sz="1500"/>
              <a:t>Ma </a:t>
            </a:r>
            <a:r>
              <a:rPr lang="en-US" sz="1500" err="1"/>
              <a:t>Jinlin</a:t>
            </a:r>
            <a:r>
              <a:rPr lang="en-US" sz="1500"/>
              <a:t> (U2323340E)</a:t>
            </a:r>
          </a:p>
        </p:txBody>
      </p:sp>
      <p:grpSp>
        <p:nvGrpSpPr>
          <p:cNvPr id="200" name="Google Shape;200;p28"/>
          <p:cNvGrpSpPr/>
          <p:nvPr/>
        </p:nvGrpSpPr>
        <p:grpSpPr>
          <a:xfrm>
            <a:off x="3974600" y="4154930"/>
            <a:ext cx="4113600" cy="146102"/>
            <a:chOff x="3974600" y="4154930"/>
            <a:chExt cx="4113600" cy="146102"/>
          </a:xfrm>
        </p:grpSpPr>
        <p:sp>
          <p:nvSpPr>
            <p:cNvPr id="201" name="Google Shape;201;p28"/>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8"/>
          <p:cNvGrpSpPr/>
          <p:nvPr/>
        </p:nvGrpSpPr>
        <p:grpSpPr>
          <a:xfrm>
            <a:off x="2402125" y="3986650"/>
            <a:ext cx="1314377" cy="482094"/>
            <a:chOff x="2402125" y="3986650"/>
            <a:chExt cx="1314377" cy="482094"/>
          </a:xfrm>
        </p:grpSpPr>
        <p:sp>
          <p:nvSpPr>
            <p:cNvPr id="206" name="Google Shape;206;p28"/>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8"/>
          <p:cNvGrpSpPr/>
          <p:nvPr/>
        </p:nvGrpSpPr>
        <p:grpSpPr>
          <a:xfrm>
            <a:off x="723837" y="552000"/>
            <a:ext cx="1244188" cy="1640915"/>
            <a:chOff x="723837" y="552000"/>
            <a:chExt cx="1244188" cy="1640915"/>
          </a:xfrm>
        </p:grpSpPr>
        <p:sp>
          <p:nvSpPr>
            <p:cNvPr id="216" name="Google Shape;216;p28"/>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8"/>
            <p:cNvGrpSpPr/>
            <p:nvPr/>
          </p:nvGrpSpPr>
          <p:grpSpPr>
            <a:xfrm>
              <a:off x="729630" y="1968358"/>
              <a:ext cx="255615" cy="224557"/>
              <a:chOff x="6184139" y="1980808"/>
              <a:chExt cx="451696" cy="396814"/>
            </a:xfrm>
          </p:grpSpPr>
          <p:sp>
            <p:nvSpPr>
              <p:cNvPr id="220" name="Google Shape;220;p28"/>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28"/>
            <p:cNvGrpSpPr/>
            <p:nvPr/>
          </p:nvGrpSpPr>
          <p:grpSpPr>
            <a:xfrm>
              <a:off x="729630" y="975085"/>
              <a:ext cx="255615" cy="254967"/>
              <a:chOff x="6184139" y="1220827"/>
              <a:chExt cx="451696" cy="450552"/>
            </a:xfrm>
          </p:grpSpPr>
          <p:sp>
            <p:nvSpPr>
              <p:cNvPr id="223" name="Google Shape;223;p28"/>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8"/>
            <p:cNvGrpSpPr/>
            <p:nvPr/>
          </p:nvGrpSpPr>
          <p:grpSpPr>
            <a:xfrm>
              <a:off x="723837" y="1482615"/>
              <a:ext cx="267223" cy="233165"/>
              <a:chOff x="6908262" y="1240186"/>
              <a:chExt cx="472209" cy="412024"/>
            </a:xfrm>
          </p:grpSpPr>
          <p:sp>
            <p:nvSpPr>
              <p:cNvPr id="227" name="Google Shape;227;p28"/>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8"/>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236" name="Google Shape;236;p28"/>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237" name="Google Shape;237;p28"/>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238" name="Google Shape;238;p28"/>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8"/>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240" name="Google Shape;240;p28"/>
          <p:cNvGrpSpPr/>
          <p:nvPr/>
        </p:nvGrpSpPr>
        <p:grpSpPr>
          <a:xfrm>
            <a:off x="2465285" y="552003"/>
            <a:ext cx="599322" cy="250348"/>
            <a:chOff x="2465285" y="552003"/>
            <a:chExt cx="599322" cy="250348"/>
          </a:xfrm>
        </p:grpSpPr>
        <p:sp>
          <p:nvSpPr>
            <p:cNvPr id="241" name="Google Shape;241;p28"/>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43" name="Google Shape;243;p28"/>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245" name="Google Shape;245;p28"/>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3" name="TextBox 2">
            <a:extLst>
              <a:ext uri="{FF2B5EF4-FFF2-40B4-BE49-F238E27FC236}">
                <a16:creationId xmlns:a16="http://schemas.microsoft.com/office/drawing/2014/main" id="{3A79655C-5E28-FB6C-8884-B68DB3CC882F}"/>
              </a:ext>
            </a:extLst>
          </p:cNvPr>
          <p:cNvSpPr txBox="1"/>
          <p:nvPr/>
        </p:nvSpPr>
        <p:spPr>
          <a:xfrm>
            <a:off x="2402125" y="3417203"/>
            <a:ext cx="4572000" cy="323165"/>
          </a:xfrm>
          <a:prstGeom prst="rect">
            <a:avLst/>
          </a:prstGeom>
          <a:noFill/>
        </p:spPr>
        <p:txBody>
          <a:bodyPr wrap="square">
            <a:spAutoFit/>
          </a:bodyPr>
          <a:lstStyle/>
          <a:p>
            <a:r>
              <a:rPr lang="en-US" sz="1500" b="0">
                <a:solidFill>
                  <a:srgbClr val="CCCCCC"/>
                </a:solidFill>
                <a:effectLst/>
                <a:latin typeface="Metrophobic" panose="020B0604020202020204" charset="0"/>
              </a:rPr>
              <a:t>FDDA Team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961796" y="-316939"/>
            <a:ext cx="4735125" cy="1735500"/>
          </a:xfrm>
          <a:prstGeom prst="rect">
            <a:avLst/>
          </a:prstGeom>
        </p:spPr>
        <p:txBody>
          <a:bodyPr spcFirstLastPara="1" wrap="square" lIns="91425" tIns="0" rIns="91425" bIns="0" anchor="b" anchorCtr="0">
            <a:noAutofit/>
          </a:bodyPr>
          <a:lstStyle/>
          <a:p>
            <a:pPr algn="ctr"/>
            <a:r>
              <a:rPr lang="en" sz="6000">
                <a:solidFill>
                  <a:schemeClr val="tx1"/>
                </a:solidFill>
              </a:rPr>
              <a:t>Sampling</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5" name="Picture 4" descr="A screenshot of a computer&#10;&#10;Description automatically generated">
            <a:extLst>
              <a:ext uri="{FF2B5EF4-FFF2-40B4-BE49-F238E27FC236}">
                <a16:creationId xmlns:a16="http://schemas.microsoft.com/office/drawing/2014/main" id="{A614434D-263E-A755-8681-4C412C607CC7}"/>
              </a:ext>
            </a:extLst>
          </p:cNvPr>
          <p:cNvPicPr>
            <a:picLocks noChangeAspect="1"/>
          </p:cNvPicPr>
          <p:nvPr/>
        </p:nvPicPr>
        <p:blipFill rotWithShape="1">
          <a:blip r:embed="rId3"/>
          <a:srcRect l="4493" t="8140" r="-817" b="6953"/>
          <a:stretch/>
        </p:blipFill>
        <p:spPr>
          <a:xfrm>
            <a:off x="2233705" y="2687153"/>
            <a:ext cx="3167538" cy="1926617"/>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2907939B-C823-4F86-11F9-806B77F76624}"/>
              </a:ext>
            </a:extLst>
          </p:cNvPr>
          <p:cNvPicPr>
            <a:picLocks noChangeAspect="1"/>
          </p:cNvPicPr>
          <p:nvPr/>
        </p:nvPicPr>
        <p:blipFill>
          <a:blip r:embed="rId4"/>
          <a:stretch>
            <a:fillRect/>
          </a:stretch>
        </p:blipFill>
        <p:spPr>
          <a:xfrm>
            <a:off x="5531315" y="2571376"/>
            <a:ext cx="2776633" cy="2040218"/>
          </a:xfrm>
          <a:prstGeom prst="rect">
            <a:avLst/>
          </a:prstGeom>
        </p:spPr>
      </p:pic>
      <p:pic>
        <p:nvPicPr>
          <p:cNvPr id="8" name="Picture 7" descr="A blue and white logo&#10;&#10;Description automatically generated">
            <a:extLst>
              <a:ext uri="{FF2B5EF4-FFF2-40B4-BE49-F238E27FC236}">
                <a16:creationId xmlns:a16="http://schemas.microsoft.com/office/drawing/2014/main" id="{57CE8717-FD57-235D-C64A-B15DF4FD3F54}"/>
              </a:ext>
            </a:extLst>
          </p:cNvPr>
          <p:cNvPicPr>
            <a:picLocks noChangeAspect="1"/>
          </p:cNvPicPr>
          <p:nvPr/>
        </p:nvPicPr>
        <p:blipFill>
          <a:blip r:embed="rId5"/>
          <a:stretch>
            <a:fillRect/>
          </a:stretch>
        </p:blipFill>
        <p:spPr>
          <a:xfrm>
            <a:off x="2465294" y="1580618"/>
            <a:ext cx="2286000" cy="480674"/>
          </a:xfrm>
          <a:prstGeom prst="rect">
            <a:avLst/>
          </a:prstGeom>
        </p:spPr>
      </p:pic>
      <p:sp>
        <p:nvSpPr>
          <p:cNvPr id="9" name="TextBox 8">
            <a:extLst>
              <a:ext uri="{FF2B5EF4-FFF2-40B4-BE49-F238E27FC236}">
                <a16:creationId xmlns:a16="http://schemas.microsoft.com/office/drawing/2014/main" id="{BFCF6FF9-C30C-8478-0F53-63AF10116352}"/>
              </a:ext>
            </a:extLst>
          </p:cNvPr>
          <p:cNvSpPr txBox="1"/>
          <p:nvPr/>
        </p:nvSpPr>
        <p:spPr>
          <a:xfrm>
            <a:off x="5330264" y="1561352"/>
            <a:ext cx="310776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Lexend Deca Medium"/>
              </a:rPr>
              <a:t>Spotify web API to extract song metadata from our playlists</a:t>
            </a:r>
          </a:p>
        </p:txBody>
      </p:sp>
      <p:sp>
        <p:nvSpPr>
          <p:cNvPr id="10" name="Arrow: Right 9">
            <a:extLst>
              <a:ext uri="{FF2B5EF4-FFF2-40B4-BE49-F238E27FC236}">
                <a16:creationId xmlns:a16="http://schemas.microsoft.com/office/drawing/2014/main" id="{DA9F0250-959F-4060-E049-7CDA29C91E19}"/>
              </a:ext>
            </a:extLst>
          </p:cNvPr>
          <p:cNvSpPr/>
          <p:nvPr/>
        </p:nvSpPr>
        <p:spPr>
          <a:xfrm>
            <a:off x="4904440" y="1729441"/>
            <a:ext cx="425823" cy="18676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2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961796" y="-316939"/>
            <a:ext cx="4735125" cy="1735500"/>
          </a:xfrm>
          <a:prstGeom prst="rect">
            <a:avLst/>
          </a:prstGeom>
        </p:spPr>
        <p:txBody>
          <a:bodyPr spcFirstLastPara="1" wrap="square" lIns="91425" tIns="0" rIns="91425" bIns="0" anchor="b" anchorCtr="0">
            <a:noAutofit/>
          </a:bodyPr>
          <a:lstStyle/>
          <a:p>
            <a:pPr algn="ctr"/>
            <a:r>
              <a:rPr lang="en" sz="6000">
                <a:solidFill>
                  <a:schemeClr val="tx1"/>
                </a:solidFill>
              </a:rPr>
              <a:t>Sampling</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8" name="Picture 7" descr="A blue and white logo&#10;&#10;Description automatically generated">
            <a:extLst>
              <a:ext uri="{FF2B5EF4-FFF2-40B4-BE49-F238E27FC236}">
                <a16:creationId xmlns:a16="http://schemas.microsoft.com/office/drawing/2014/main" id="{57CE8717-FD57-235D-C64A-B15DF4FD3F54}"/>
              </a:ext>
            </a:extLst>
          </p:cNvPr>
          <p:cNvPicPr>
            <a:picLocks noChangeAspect="1"/>
          </p:cNvPicPr>
          <p:nvPr/>
        </p:nvPicPr>
        <p:blipFill>
          <a:blip r:embed="rId3"/>
          <a:stretch>
            <a:fillRect/>
          </a:stretch>
        </p:blipFill>
        <p:spPr>
          <a:xfrm>
            <a:off x="2465294" y="1580618"/>
            <a:ext cx="2286000" cy="480674"/>
          </a:xfrm>
          <a:prstGeom prst="rect">
            <a:avLst/>
          </a:prstGeom>
        </p:spPr>
      </p:pic>
      <p:sp>
        <p:nvSpPr>
          <p:cNvPr id="9" name="TextBox 8">
            <a:extLst>
              <a:ext uri="{FF2B5EF4-FFF2-40B4-BE49-F238E27FC236}">
                <a16:creationId xmlns:a16="http://schemas.microsoft.com/office/drawing/2014/main" id="{BFCF6FF9-C30C-8478-0F53-63AF10116352}"/>
              </a:ext>
            </a:extLst>
          </p:cNvPr>
          <p:cNvSpPr txBox="1"/>
          <p:nvPr/>
        </p:nvSpPr>
        <p:spPr>
          <a:xfrm>
            <a:off x="5330264" y="1561352"/>
            <a:ext cx="310776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Lexend Deca Medium"/>
              </a:rPr>
              <a:t>Spotify web API to extract song metadata from our playlists</a:t>
            </a:r>
          </a:p>
        </p:txBody>
      </p:sp>
      <p:sp>
        <p:nvSpPr>
          <p:cNvPr id="10" name="Arrow: Right 9">
            <a:extLst>
              <a:ext uri="{FF2B5EF4-FFF2-40B4-BE49-F238E27FC236}">
                <a16:creationId xmlns:a16="http://schemas.microsoft.com/office/drawing/2014/main" id="{DA9F0250-959F-4060-E049-7CDA29C91E19}"/>
              </a:ext>
            </a:extLst>
          </p:cNvPr>
          <p:cNvSpPr/>
          <p:nvPr/>
        </p:nvSpPr>
        <p:spPr>
          <a:xfrm>
            <a:off x="4904440" y="1729441"/>
            <a:ext cx="425823" cy="18676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music play&#10;&#10;Description automatically generated">
            <a:extLst>
              <a:ext uri="{FF2B5EF4-FFF2-40B4-BE49-F238E27FC236}">
                <a16:creationId xmlns:a16="http://schemas.microsoft.com/office/drawing/2014/main" id="{199050D6-C52B-81B2-BC66-8B531D8978CF}"/>
              </a:ext>
            </a:extLst>
          </p:cNvPr>
          <p:cNvPicPr>
            <a:picLocks noChangeAspect="1"/>
          </p:cNvPicPr>
          <p:nvPr/>
        </p:nvPicPr>
        <p:blipFill>
          <a:blip r:embed="rId4"/>
          <a:stretch>
            <a:fillRect/>
          </a:stretch>
        </p:blipFill>
        <p:spPr>
          <a:xfrm>
            <a:off x="3759885" y="2220259"/>
            <a:ext cx="918258" cy="1121336"/>
          </a:xfrm>
          <a:prstGeom prst="rect">
            <a:avLst/>
          </a:prstGeom>
        </p:spPr>
      </p:pic>
      <p:pic>
        <p:nvPicPr>
          <p:cNvPr id="3" name="Picture 2" descr="A screenshot of a music album&#10;&#10;Description automatically generated">
            <a:extLst>
              <a:ext uri="{FF2B5EF4-FFF2-40B4-BE49-F238E27FC236}">
                <a16:creationId xmlns:a16="http://schemas.microsoft.com/office/drawing/2014/main" id="{A8740880-C02D-6150-7743-53B0CF12B4F5}"/>
              </a:ext>
            </a:extLst>
          </p:cNvPr>
          <p:cNvPicPr>
            <a:picLocks noChangeAspect="1"/>
          </p:cNvPicPr>
          <p:nvPr/>
        </p:nvPicPr>
        <p:blipFill>
          <a:blip r:embed="rId5"/>
          <a:stretch>
            <a:fillRect/>
          </a:stretch>
        </p:blipFill>
        <p:spPr>
          <a:xfrm>
            <a:off x="4951444" y="2220259"/>
            <a:ext cx="902118" cy="1121336"/>
          </a:xfrm>
          <a:prstGeom prst="rect">
            <a:avLst/>
          </a:prstGeom>
        </p:spPr>
      </p:pic>
      <p:pic>
        <p:nvPicPr>
          <p:cNvPr id="4" name="Picture 3" descr="A screenshot of a music album&#10;&#10;Description automatically generated">
            <a:extLst>
              <a:ext uri="{FF2B5EF4-FFF2-40B4-BE49-F238E27FC236}">
                <a16:creationId xmlns:a16="http://schemas.microsoft.com/office/drawing/2014/main" id="{C3375ADD-A28C-AEDA-246D-E8D8C8F6402D}"/>
              </a:ext>
            </a:extLst>
          </p:cNvPr>
          <p:cNvPicPr>
            <a:picLocks noChangeAspect="1"/>
          </p:cNvPicPr>
          <p:nvPr/>
        </p:nvPicPr>
        <p:blipFill>
          <a:blip r:embed="rId6"/>
          <a:stretch>
            <a:fillRect/>
          </a:stretch>
        </p:blipFill>
        <p:spPr>
          <a:xfrm>
            <a:off x="7391583" y="2222126"/>
            <a:ext cx="886392" cy="1121336"/>
          </a:xfrm>
          <a:prstGeom prst="rect">
            <a:avLst/>
          </a:prstGeom>
        </p:spPr>
      </p:pic>
      <p:pic>
        <p:nvPicPr>
          <p:cNvPr id="6" name="Picture 5" descr="A screenshot of a music album cover&#10;&#10;Description automatically generated">
            <a:extLst>
              <a:ext uri="{FF2B5EF4-FFF2-40B4-BE49-F238E27FC236}">
                <a16:creationId xmlns:a16="http://schemas.microsoft.com/office/drawing/2014/main" id="{46D88A44-DEB7-55DE-258A-B6FC1F94596F}"/>
              </a:ext>
            </a:extLst>
          </p:cNvPr>
          <p:cNvPicPr>
            <a:picLocks noChangeAspect="1"/>
          </p:cNvPicPr>
          <p:nvPr/>
        </p:nvPicPr>
        <p:blipFill>
          <a:blip r:embed="rId7"/>
          <a:stretch>
            <a:fillRect/>
          </a:stretch>
        </p:blipFill>
        <p:spPr>
          <a:xfrm>
            <a:off x="6194265" y="2220260"/>
            <a:ext cx="901648" cy="1121337"/>
          </a:xfrm>
          <a:prstGeom prst="rect">
            <a:avLst/>
          </a:prstGeom>
        </p:spPr>
      </p:pic>
      <p:pic>
        <p:nvPicPr>
          <p:cNvPr id="11" name="Picture 10" descr="A screenshot of a music playlist&#10;&#10;Description automatically generated">
            <a:extLst>
              <a:ext uri="{FF2B5EF4-FFF2-40B4-BE49-F238E27FC236}">
                <a16:creationId xmlns:a16="http://schemas.microsoft.com/office/drawing/2014/main" id="{D1964133-2DC7-F76F-1C62-8A9538B2DDFC}"/>
              </a:ext>
            </a:extLst>
          </p:cNvPr>
          <p:cNvPicPr>
            <a:picLocks noChangeAspect="1"/>
          </p:cNvPicPr>
          <p:nvPr/>
        </p:nvPicPr>
        <p:blipFill>
          <a:blip r:embed="rId8"/>
          <a:stretch>
            <a:fillRect/>
          </a:stretch>
        </p:blipFill>
        <p:spPr>
          <a:xfrm>
            <a:off x="2570318" y="2220258"/>
            <a:ext cx="832099" cy="1121337"/>
          </a:xfrm>
          <a:prstGeom prst="rect">
            <a:avLst/>
          </a:prstGeom>
        </p:spPr>
      </p:pic>
      <p:sp>
        <p:nvSpPr>
          <p:cNvPr id="12" name="TextBox 11">
            <a:extLst>
              <a:ext uri="{FF2B5EF4-FFF2-40B4-BE49-F238E27FC236}">
                <a16:creationId xmlns:a16="http://schemas.microsoft.com/office/drawing/2014/main" id="{7369B0C0-DA39-97F2-4862-46EF9E581B39}"/>
              </a:ext>
            </a:extLst>
          </p:cNvPr>
          <p:cNvSpPr txBox="1"/>
          <p:nvPr/>
        </p:nvSpPr>
        <p:spPr>
          <a:xfrm>
            <a:off x="2218766" y="3555999"/>
            <a:ext cx="79487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chemeClr val="tx2"/>
                </a:solidFill>
                <a:latin typeface="Lexend Deca Medium"/>
              </a:rPr>
              <a:t>Over 11,700 songs</a:t>
            </a:r>
            <a:r>
              <a:rPr lang="en-US" sz="5400">
                <a:solidFill>
                  <a:schemeClr val="tx1"/>
                </a:solidFill>
                <a:latin typeface="Lexend Deca Medium"/>
              </a:rPr>
              <a:t> </a:t>
            </a:r>
          </a:p>
        </p:txBody>
      </p:sp>
    </p:spTree>
    <p:extLst>
      <p:ext uri="{BB962C8B-B14F-4D97-AF65-F5344CB8AC3E}">
        <p14:creationId xmlns:p14="http://schemas.microsoft.com/office/powerpoint/2010/main" val="25756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211242" y="2259284"/>
            <a:ext cx="6364053" cy="1618589"/>
          </a:xfrm>
          <a:prstGeom prst="rect">
            <a:avLst/>
          </a:prstGeom>
        </p:spPr>
        <p:txBody>
          <a:bodyPr spcFirstLastPara="1" wrap="square" lIns="91425" tIns="0" rIns="91425" bIns="0" anchor="b" anchorCtr="0">
            <a:noAutofit/>
          </a:bodyPr>
          <a:lstStyle/>
          <a:p>
            <a:r>
              <a:rPr lang="fr-FR" sz="3800"/>
              <a:t>Part 1:</a:t>
            </a:r>
            <a:br>
              <a:rPr lang="fr-FR" sz="3800"/>
            </a:br>
            <a:r>
              <a:rPr lang="fr-FR" sz="3800">
                <a:solidFill>
                  <a:schemeClr val="bg2"/>
                </a:solidFill>
              </a:rPr>
              <a:t>Genre Classification Model</a:t>
            </a:r>
            <a:br>
              <a:rPr lang="fr-FR" sz="3800">
                <a:solidFill>
                  <a:schemeClr val="bg2"/>
                </a:solidFill>
              </a:rPr>
            </a:br>
            <a:endParaRPr lang="en" sz="3800">
              <a:solidFill>
                <a:schemeClr val="bg2"/>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5" y="39979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4628132" y="3938380"/>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4506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Preliminary Exploration </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5" y="39979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4628132" y="3938380"/>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F72AE742-292D-6B64-C8B2-02181B2BEF5C}"/>
              </a:ext>
            </a:extLst>
          </p:cNvPr>
          <p:cNvPicPr>
            <a:picLocks noChangeAspect="1"/>
          </p:cNvPicPr>
          <p:nvPr/>
        </p:nvPicPr>
        <p:blipFill>
          <a:blip r:embed="rId3"/>
          <a:stretch>
            <a:fillRect/>
          </a:stretch>
        </p:blipFill>
        <p:spPr>
          <a:xfrm>
            <a:off x="6063338" y="1463862"/>
            <a:ext cx="2045032" cy="2219512"/>
          </a:xfrm>
          <a:prstGeom prst="rect">
            <a:avLst/>
          </a:prstGeom>
        </p:spPr>
      </p:pic>
      <p:sp>
        <p:nvSpPr>
          <p:cNvPr id="4" name="TextBox 3">
            <a:extLst>
              <a:ext uri="{FF2B5EF4-FFF2-40B4-BE49-F238E27FC236}">
                <a16:creationId xmlns:a16="http://schemas.microsoft.com/office/drawing/2014/main" id="{130CDED5-6D19-7BE8-9B0D-07FA2AAFFAE2}"/>
              </a:ext>
            </a:extLst>
          </p:cNvPr>
          <p:cNvSpPr txBox="1"/>
          <p:nvPr/>
        </p:nvSpPr>
        <p:spPr>
          <a:xfrm>
            <a:off x="2398057" y="1453029"/>
            <a:ext cx="28575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We made use of </a:t>
            </a:r>
            <a:r>
              <a:rPr lang="en-US">
                <a:solidFill>
                  <a:schemeClr val="tx2"/>
                </a:solidFill>
                <a:latin typeface="Metrophobic"/>
              </a:rPr>
              <a:t>summary statistics</a:t>
            </a:r>
            <a:r>
              <a:rPr lang="en-US">
                <a:solidFill>
                  <a:schemeClr val="tx1"/>
                </a:solidFill>
                <a:latin typeface="Metrophobic"/>
              </a:rPr>
              <a:t> and </a:t>
            </a:r>
            <a:r>
              <a:rPr lang="en-US">
                <a:solidFill>
                  <a:schemeClr val="bg2"/>
                </a:solidFill>
                <a:latin typeface="Metrophobic"/>
              </a:rPr>
              <a:t>basic exploratory tools</a:t>
            </a:r>
            <a:r>
              <a:rPr lang="en-US">
                <a:solidFill>
                  <a:schemeClr val="tx1"/>
                </a:solidFill>
                <a:latin typeface="Metrophobic"/>
              </a:rPr>
              <a:t> to explore our data</a:t>
            </a:r>
          </a:p>
        </p:txBody>
      </p:sp>
      <p:sp>
        <p:nvSpPr>
          <p:cNvPr id="5" name="TextBox 4">
            <a:extLst>
              <a:ext uri="{FF2B5EF4-FFF2-40B4-BE49-F238E27FC236}">
                <a16:creationId xmlns:a16="http://schemas.microsoft.com/office/drawing/2014/main" id="{A930CD94-BFB3-8EAA-717D-C2279F12CF45}"/>
              </a:ext>
            </a:extLst>
          </p:cNvPr>
          <p:cNvSpPr txBox="1"/>
          <p:nvPr/>
        </p:nvSpPr>
        <p:spPr>
          <a:xfrm>
            <a:off x="2383117" y="2349500"/>
            <a:ext cx="26221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We also tried to find which features to </a:t>
            </a:r>
            <a:r>
              <a:rPr lang="en-US">
                <a:solidFill>
                  <a:schemeClr val="tx2"/>
                </a:solidFill>
                <a:latin typeface="Metrophobic"/>
              </a:rPr>
              <a:t>clean up</a:t>
            </a:r>
            <a:r>
              <a:rPr lang="en-US">
                <a:solidFill>
                  <a:schemeClr val="tx1"/>
                </a:solidFill>
                <a:latin typeface="Metrophobic"/>
              </a:rPr>
              <a:t> or</a:t>
            </a:r>
            <a:r>
              <a:rPr lang="en-US">
                <a:solidFill>
                  <a:schemeClr val="bg2"/>
                </a:solidFill>
                <a:latin typeface="Metrophobic"/>
              </a:rPr>
              <a:t> drop</a:t>
            </a:r>
            <a:r>
              <a:rPr lang="en-US">
                <a:solidFill>
                  <a:schemeClr val="tx1"/>
                </a:solidFill>
                <a:latin typeface="Metrophobic"/>
              </a:rPr>
              <a:t> from our dataset</a:t>
            </a:r>
          </a:p>
        </p:txBody>
      </p:sp>
    </p:spTree>
    <p:extLst>
      <p:ext uri="{BB962C8B-B14F-4D97-AF65-F5344CB8AC3E}">
        <p14:creationId xmlns:p14="http://schemas.microsoft.com/office/powerpoint/2010/main" val="342823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Basic Data Cleaning</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
        <p:nvSpPr>
          <p:cNvPr id="4" name="TextBox 3">
            <a:extLst>
              <a:ext uri="{FF2B5EF4-FFF2-40B4-BE49-F238E27FC236}">
                <a16:creationId xmlns:a16="http://schemas.microsoft.com/office/drawing/2014/main" id="{130CDED5-6D19-7BE8-9B0D-07FA2AAFFAE2}"/>
              </a:ext>
            </a:extLst>
          </p:cNvPr>
          <p:cNvSpPr txBox="1"/>
          <p:nvPr/>
        </p:nvSpPr>
        <p:spPr>
          <a:xfrm>
            <a:off x="2401791" y="1516528"/>
            <a:ext cx="36680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We dropped unwanted columns  and removed rows with Na or repeated songs</a:t>
            </a:r>
          </a:p>
        </p:txBody>
      </p:sp>
      <p:pic>
        <p:nvPicPr>
          <p:cNvPr id="2" name="Picture 1" descr="A white rectangular object with black text&#10;&#10;Description automatically generated">
            <a:extLst>
              <a:ext uri="{FF2B5EF4-FFF2-40B4-BE49-F238E27FC236}">
                <a16:creationId xmlns:a16="http://schemas.microsoft.com/office/drawing/2014/main" id="{1FBCF77F-087B-0F8C-676A-31810A3AFE0C}"/>
              </a:ext>
            </a:extLst>
          </p:cNvPr>
          <p:cNvPicPr>
            <a:picLocks noChangeAspect="1"/>
          </p:cNvPicPr>
          <p:nvPr/>
        </p:nvPicPr>
        <p:blipFill>
          <a:blip r:embed="rId4"/>
          <a:stretch>
            <a:fillRect/>
          </a:stretch>
        </p:blipFill>
        <p:spPr>
          <a:xfrm>
            <a:off x="2495175" y="2751400"/>
            <a:ext cx="4572000" cy="559583"/>
          </a:xfrm>
          <a:prstGeom prst="rect">
            <a:avLst/>
          </a:prstGeom>
        </p:spPr>
      </p:pic>
      <p:pic>
        <p:nvPicPr>
          <p:cNvPr id="6" name="Picture 5" descr="A white rectangular sign with red text&#10;&#10;Description automatically generated">
            <a:extLst>
              <a:ext uri="{FF2B5EF4-FFF2-40B4-BE49-F238E27FC236}">
                <a16:creationId xmlns:a16="http://schemas.microsoft.com/office/drawing/2014/main" id="{AD1F6E7C-0999-E287-1590-A0B93E9265DC}"/>
              </a:ext>
            </a:extLst>
          </p:cNvPr>
          <p:cNvPicPr>
            <a:picLocks noChangeAspect="1"/>
          </p:cNvPicPr>
          <p:nvPr/>
        </p:nvPicPr>
        <p:blipFill rotWithShape="1">
          <a:blip r:embed="rId5"/>
          <a:srcRect l="163" t="8333" b="1667"/>
          <a:stretch/>
        </p:blipFill>
        <p:spPr>
          <a:xfrm>
            <a:off x="2502642" y="2564635"/>
            <a:ext cx="4564534" cy="199973"/>
          </a:xfrm>
          <a:prstGeom prst="rect">
            <a:avLst/>
          </a:prstGeom>
        </p:spPr>
      </p:pic>
      <p:pic>
        <p:nvPicPr>
          <p:cNvPr id="7" name="Picture 6" descr="A white rectangular object with a smiley face&#10;&#10;Description automatically generated">
            <a:extLst>
              <a:ext uri="{FF2B5EF4-FFF2-40B4-BE49-F238E27FC236}">
                <a16:creationId xmlns:a16="http://schemas.microsoft.com/office/drawing/2014/main" id="{4C79B730-4295-3A10-FE3F-D37BAF355B79}"/>
              </a:ext>
            </a:extLst>
          </p:cNvPr>
          <p:cNvPicPr>
            <a:picLocks noChangeAspect="1"/>
          </p:cNvPicPr>
          <p:nvPr/>
        </p:nvPicPr>
        <p:blipFill rotWithShape="1">
          <a:blip r:embed="rId6"/>
          <a:srcRect l="82" b="15909"/>
          <a:stretch/>
        </p:blipFill>
        <p:spPr>
          <a:xfrm>
            <a:off x="2506380" y="2288223"/>
            <a:ext cx="4568270" cy="276899"/>
          </a:xfrm>
          <a:prstGeom prst="rect">
            <a:avLst/>
          </a:prstGeom>
        </p:spPr>
      </p:pic>
      <p:sp>
        <p:nvSpPr>
          <p:cNvPr id="3" name="TextBox 2">
            <a:extLst>
              <a:ext uri="{FF2B5EF4-FFF2-40B4-BE49-F238E27FC236}">
                <a16:creationId xmlns:a16="http://schemas.microsoft.com/office/drawing/2014/main" id="{2CB7A008-4319-0AD9-77A4-30CBB284370A}"/>
              </a:ext>
            </a:extLst>
          </p:cNvPr>
          <p:cNvSpPr txBox="1"/>
          <p:nvPr/>
        </p:nvSpPr>
        <p:spPr>
          <a:xfrm>
            <a:off x="2521323" y="3697941"/>
            <a:ext cx="50510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And we're done with cleaning!....</a:t>
            </a:r>
          </a:p>
        </p:txBody>
      </p:sp>
    </p:spTree>
    <p:extLst>
      <p:ext uri="{BB962C8B-B14F-4D97-AF65-F5344CB8AC3E}">
        <p14:creationId xmlns:p14="http://schemas.microsoft.com/office/powerpoint/2010/main" val="3542280851"/>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Except no, our genres...</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pic>
        <p:nvPicPr>
          <p:cNvPr id="3" name="Picture 2" descr="A screenshot of a computer screen&#10;&#10;Description automatically generated">
            <a:extLst>
              <a:ext uri="{FF2B5EF4-FFF2-40B4-BE49-F238E27FC236}">
                <a16:creationId xmlns:a16="http://schemas.microsoft.com/office/drawing/2014/main" id="{198554FF-0699-2FA2-0EE2-B03DD490B359}"/>
              </a:ext>
            </a:extLst>
          </p:cNvPr>
          <p:cNvPicPr>
            <a:picLocks noChangeAspect="1"/>
          </p:cNvPicPr>
          <p:nvPr/>
        </p:nvPicPr>
        <p:blipFill>
          <a:blip r:embed="rId4"/>
          <a:stretch>
            <a:fillRect/>
          </a:stretch>
        </p:blipFill>
        <p:spPr>
          <a:xfrm>
            <a:off x="2521323" y="1868530"/>
            <a:ext cx="4572000" cy="1994750"/>
          </a:xfrm>
          <a:prstGeom prst="rect">
            <a:avLst/>
          </a:prstGeom>
        </p:spPr>
      </p:pic>
      <p:sp>
        <p:nvSpPr>
          <p:cNvPr id="5" name="TextBox 4">
            <a:extLst>
              <a:ext uri="{FF2B5EF4-FFF2-40B4-BE49-F238E27FC236}">
                <a16:creationId xmlns:a16="http://schemas.microsoft.com/office/drawing/2014/main" id="{1629E4E4-9220-1BFA-9DEB-881B2A3FAB35}"/>
              </a:ext>
            </a:extLst>
          </p:cNvPr>
          <p:cNvSpPr txBox="1"/>
          <p:nvPr/>
        </p:nvSpPr>
        <p:spPr>
          <a:xfrm>
            <a:off x="2407396" y="3864161"/>
            <a:ext cx="55385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With over 113 genres, it will be too difficult to train an accurate classification model using just the metadata</a:t>
            </a:r>
          </a:p>
        </p:txBody>
      </p:sp>
    </p:spTree>
    <p:extLst>
      <p:ext uri="{BB962C8B-B14F-4D97-AF65-F5344CB8AC3E}">
        <p14:creationId xmlns:p14="http://schemas.microsoft.com/office/powerpoint/2010/main" val="3714466215"/>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Cleaning up our genres</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
        <p:nvSpPr>
          <p:cNvPr id="5" name="TextBox 4">
            <a:extLst>
              <a:ext uri="{FF2B5EF4-FFF2-40B4-BE49-F238E27FC236}">
                <a16:creationId xmlns:a16="http://schemas.microsoft.com/office/drawing/2014/main" id="{1629E4E4-9220-1BFA-9DEB-881B2A3FAB35}"/>
              </a:ext>
            </a:extLst>
          </p:cNvPr>
          <p:cNvSpPr txBox="1"/>
          <p:nvPr/>
        </p:nvSpPr>
        <p:spPr>
          <a:xfrm>
            <a:off x="2407396" y="3864161"/>
            <a:ext cx="55385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With 7 categories, our model accuracy can be much better</a:t>
            </a:r>
          </a:p>
        </p:txBody>
      </p:sp>
      <p:sp>
        <p:nvSpPr>
          <p:cNvPr id="2" name="TextBox 1">
            <a:extLst>
              <a:ext uri="{FF2B5EF4-FFF2-40B4-BE49-F238E27FC236}">
                <a16:creationId xmlns:a16="http://schemas.microsoft.com/office/drawing/2014/main" id="{80092A83-6E0D-C815-E434-C776DFDD065F}"/>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Mapper Function</a:t>
            </a:r>
          </a:p>
        </p:txBody>
      </p:sp>
      <p:pic>
        <p:nvPicPr>
          <p:cNvPr id="4" name="Picture 3" descr="A screenshot of a computer program&#10;&#10;Description automatically generated">
            <a:extLst>
              <a:ext uri="{FF2B5EF4-FFF2-40B4-BE49-F238E27FC236}">
                <a16:creationId xmlns:a16="http://schemas.microsoft.com/office/drawing/2014/main" id="{EEB7D464-5FFD-6164-AF48-CDE88074196D}"/>
              </a:ext>
            </a:extLst>
          </p:cNvPr>
          <p:cNvPicPr>
            <a:picLocks noChangeAspect="1"/>
          </p:cNvPicPr>
          <p:nvPr/>
        </p:nvPicPr>
        <p:blipFill>
          <a:blip r:embed="rId3"/>
          <a:stretch>
            <a:fillRect/>
          </a:stretch>
        </p:blipFill>
        <p:spPr>
          <a:xfrm>
            <a:off x="2633382" y="1806334"/>
            <a:ext cx="3455148" cy="1762421"/>
          </a:xfrm>
          <a:prstGeom prst="rect">
            <a:avLst/>
          </a:prstGeom>
        </p:spPr>
      </p:pic>
    </p:spTree>
    <p:extLst>
      <p:ext uri="{BB962C8B-B14F-4D97-AF65-F5344CB8AC3E}">
        <p14:creationId xmlns:p14="http://schemas.microsoft.com/office/powerpoint/2010/main" val="3404641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022418" y="-450221"/>
            <a:ext cx="5636104" cy="1735500"/>
          </a:xfrm>
          <a:prstGeom prst="rect">
            <a:avLst/>
          </a:prstGeom>
        </p:spPr>
        <p:txBody>
          <a:bodyPr spcFirstLastPara="1" wrap="square" lIns="91425" tIns="0" rIns="91425" bIns="0" anchor="b" anchorCtr="0">
            <a:noAutofit/>
          </a:bodyPr>
          <a:lstStyle/>
          <a:p>
            <a:pPr algn="ctr"/>
            <a:r>
              <a:rPr lang="en" sz="6000">
                <a:solidFill>
                  <a:schemeClr val="tx1"/>
                </a:solidFill>
              </a:rPr>
              <a:t>After cleaning</a:t>
            </a:r>
          </a:p>
        </p:txBody>
      </p:sp>
      <p:grpSp>
        <p:nvGrpSpPr>
          <p:cNvPr id="366" name="Google Shape;366;p31"/>
          <p:cNvGrpSpPr/>
          <p:nvPr/>
        </p:nvGrpSpPr>
        <p:grpSpPr>
          <a:xfrm>
            <a:off x="789390" y="552000"/>
            <a:ext cx="404650" cy="98100"/>
            <a:chOff x="729625" y="552000"/>
            <a:chExt cx="404650" cy="98100"/>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blue and white graph&#10;&#10;Description automatically generated">
            <a:extLst>
              <a:ext uri="{FF2B5EF4-FFF2-40B4-BE49-F238E27FC236}">
                <a16:creationId xmlns:a16="http://schemas.microsoft.com/office/drawing/2014/main" id="{F8A47D8B-B413-8DD9-FA58-29BEC5181969}"/>
              </a:ext>
            </a:extLst>
          </p:cNvPr>
          <p:cNvPicPr>
            <a:picLocks noChangeAspect="1"/>
          </p:cNvPicPr>
          <p:nvPr/>
        </p:nvPicPr>
        <p:blipFill>
          <a:blip r:embed="rId3"/>
          <a:stretch>
            <a:fillRect/>
          </a:stretch>
        </p:blipFill>
        <p:spPr>
          <a:xfrm>
            <a:off x="3467763" y="1557321"/>
            <a:ext cx="5170033" cy="3015853"/>
          </a:xfrm>
          <a:prstGeom prst="rect">
            <a:avLst/>
          </a:prstGeom>
        </p:spPr>
      </p:pic>
      <p:pic>
        <p:nvPicPr>
          <p:cNvPr id="14" name="Picture 13">
            <a:extLst>
              <a:ext uri="{FF2B5EF4-FFF2-40B4-BE49-F238E27FC236}">
                <a16:creationId xmlns:a16="http://schemas.microsoft.com/office/drawing/2014/main" id="{0E52FE50-E5DC-2516-F002-DF3A2FDB0DD7}"/>
              </a:ext>
            </a:extLst>
          </p:cNvPr>
          <p:cNvPicPr>
            <a:picLocks noChangeAspect="1"/>
          </p:cNvPicPr>
          <p:nvPr/>
        </p:nvPicPr>
        <p:blipFill>
          <a:blip r:embed="rId4"/>
          <a:stretch>
            <a:fillRect/>
          </a:stretch>
        </p:blipFill>
        <p:spPr>
          <a:xfrm>
            <a:off x="930067" y="1555825"/>
            <a:ext cx="2383172" cy="1302849"/>
          </a:xfrm>
          <a:prstGeom prst="rect">
            <a:avLst/>
          </a:prstGeom>
        </p:spPr>
      </p:pic>
      <p:pic>
        <p:nvPicPr>
          <p:cNvPr id="3" name="Picture 2">
            <a:extLst>
              <a:ext uri="{FF2B5EF4-FFF2-40B4-BE49-F238E27FC236}">
                <a16:creationId xmlns:a16="http://schemas.microsoft.com/office/drawing/2014/main" id="{5BCF8D3B-DAB5-1F49-319F-AAF110DF08FB}"/>
              </a:ext>
            </a:extLst>
          </p:cNvPr>
          <p:cNvPicPr>
            <a:picLocks noChangeAspect="1"/>
          </p:cNvPicPr>
          <p:nvPr/>
        </p:nvPicPr>
        <p:blipFill rotWithShape="1">
          <a:blip r:embed="rId5"/>
          <a:srcRect l="27298"/>
          <a:stretch/>
        </p:blipFill>
        <p:spPr>
          <a:xfrm>
            <a:off x="942665" y="3250206"/>
            <a:ext cx="2381816" cy="850586"/>
          </a:xfrm>
          <a:prstGeom prst="rect">
            <a:avLst/>
          </a:prstGeom>
        </p:spPr>
      </p:pic>
    </p:spTree>
    <p:extLst>
      <p:ext uri="{BB962C8B-B14F-4D97-AF65-F5344CB8AC3E}">
        <p14:creationId xmlns:p14="http://schemas.microsoft.com/office/powerpoint/2010/main" val="851592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763826" y="1625413"/>
            <a:ext cx="5032671" cy="1735500"/>
          </a:xfrm>
          <a:prstGeom prst="rect">
            <a:avLst/>
          </a:prstGeom>
        </p:spPr>
        <p:txBody>
          <a:bodyPr spcFirstLastPara="1" wrap="square" lIns="91425" tIns="0" rIns="91425" bIns="0" anchor="b" anchorCtr="0">
            <a:noAutofit/>
          </a:bodyPr>
          <a:lstStyle/>
          <a:p>
            <a:pPr algn="ctr"/>
            <a:r>
              <a:rPr lang="en" sz="5400">
                <a:solidFill>
                  <a:schemeClr val="tx2"/>
                </a:solidFill>
              </a:rPr>
              <a:t>Univariate </a:t>
            </a:r>
            <a:r>
              <a:rPr lang="en" sz="5400" err="1">
                <a:solidFill>
                  <a:schemeClr val="tx2"/>
                </a:solidFill>
              </a:rPr>
              <a:t>Visualisation</a:t>
            </a:r>
            <a:endParaRPr lang="en" sz="5400">
              <a:solidFill>
                <a:schemeClr val="tx2"/>
              </a:solidFill>
            </a:endParaRP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3479672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8" name="Picture 7" descr="A group of blue and white bars&#10;&#10;Description automatically generated">
            <a:extLst>
              <a:ext uri="{FF2B5EF4-FFF2-40B4-BE49-F238E27FC236}">
                <a16:creationId xmlns:a16="http://schemas.microsoft.com/office/drawing/2014/main" id="{347B6EC7-B751-FEC7-749C-77761203F29B}"/>
              </a:ext>
            </a:extLst>
          </p:cNvPr>
          <p:cNvPicPr>
            <a:picLocks noChangeAspect="1"/>
          </p:cNvPicPr>
          <p:nvPr/>
        </p:nvPicPr>
        <p:blipFill>
          <a:blip r:embed="rId3"/>
          <a:stretch>
            <a:fillRect/>
          </a:stretch>
        </p:blipFill>
        <p:spPr>
          <a:xfrm>
            <a:off x="2859763" y="1003943"/>
            <a:ext cx="5248023" cy="3369404"/>
          </a:xfrm>
          <a:prstGeom prst="rect">
            <a:avLst/>
          </a:prstGeom>
        </p:spPr>
      </p:pic>
    </p:spTree>
    <p:extLst>
      <p:ext uri="{BB962C8B-B14F-4D97-AF65-F5344CB8AC3E}">
        <p14:creationId xmlns:p14="http://schemas.microsoft.com/office/powerpoint/2010/main" val="47074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3FBA6689-9104-442C-88AF-76DD69B80576}"/>
            </a:ext>
          </a:extLst>
        </p:cNvPr>
        <p:cNvGrpSpPr/>
        <p:nvPr/>
      </p:nvGrpSpPr>
      <p:grpSpPr>
        <a:xfrm>
          <a:off x="0" y="0"/>
          <a:ext cx="0" cy="0"/>
          <a:chOff x="0" y="0"/>
          <a:chExt cx="0" cy="0"/>
        </a:xfrm>
      </p:grpSpPr>
      <p:sp>
        <p:nvSpPr>
          <p:cNvPr id="349" name="Google Shape;349;p31">
            <a:extLst>
              <a:ext uri="{FF2B5EF4-FFF2-40B4-BE49-F238E27FC236}">
                <a16:creationId xmlns:a16="http://schemas.microsoft.com/office/drawing/2014/main" id="{65E9FF5F-DBA0-AD10-35E1-1A161E3D69ED}"/>
              </a:ext>
            </a:extLst>
          </p:cNvPr>
          <p:cNvSpPr txBox="1">
            <a:spLocks noGrp="1"/>
          </p:cNvSpPr>
          <p:nvPr>
            <p:ph type="title" idx="2"/>
          </p:nvPr>
        </p:nvSpPr>
        <p:spPr>
          <a:xfrm>
            <a:off x="1943475" y="-554930"/>
            <a:ext cx="6922913" cy="1735500"/>
          </a:xfrm>
          <a:prstGeom prst="rect">
            <a:avLst/>
          </a:prstGeom>
        </p:spPr>
        <p:txBody>
          <a:bodyPr spcFirstLastPara="1" wrap="square" lIns="91425" tIns="0" rIns="91425" bIns="0" anchor="b" anchorCtr="0">
            <a:noAutofit/>
          </a:bodyPr>
          <a:lstStyle/>
          <a:p>
            <a:pPr algn="ctr"/>
            <a:r>
              <a:rPr lang="en" sz="2400">
                <a:solidFill>
                  <a:schemeClr val="tx1"/>
                </a:solidFill>
              </a:rPr>
              <a:t>Problem Statement</a:t>
            </a:r>
            <a:endParaRPr lang="en-US" sz="2400"/>
          </a:p>
        </p:txBody>
      </p:sp>
      <p:grpSp>
        <p:nvGrpSpPr>
          <p:cNvPr id="366" name="Google Shape;366;p31">
            <a:extLst>
              <a:ext uri="{FF2B5EF4-FFF2-40B4-BE49-F238E27FC236}">
                <a16:creationId xmlns:a16="http://schemas.microsoft.com/office/drawing/2014/main" id="{C3471EC9-C440-34DF-2D09-7EFF458C6C07}"/>
              </a:ext>
            </a:extLst>
          </p:cNvPr>
          <p:cNvGrpSpPr/>
          <p:nvPr/>
        </p:nvGrpSpPr>
        <p:grpSpPr>
          <a:xfrm>
            <a:off x="723837" y="552000"/>
            <a:ext cx="1244188" cy="1640915"/>
            <a:chOff x="723837" y="552000"/>
            <a:chExt cx="1244188" cy="1640915"/>
          </a:xfrm>
        </p:grpSpPr>
        <p:sp>
          <p:nvSpPr>
            <p:cNvPr id="367" name="Google Shape;367;p31">
              <a:extLst>
                <a:ext uri="{FF2B5EF4-FFF2-40B4-BE49-F238E27FC236}">
                  <a16:creationId xmlns:a16="http://schemas.microsoft.com/office/drawing/2014/main" id="{92A73652-C406-9DAB-F361-8D46CF38A10E}"/>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a:extLst>
                <a:ext uri="{FF2B5EF4-FFF2-40B4-BE49-F238E27FC236}">
                  <a16:creationId xmlns:a16="http://schemas.microsoft.com/office/drawing/2014/main" id="{46A62618-ECB0-0395-70DC-85EF239BBC76}"/>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a:extLst>
                <a:ext uri="{FF2B5EF4-FFF2-40B4-BE49-F238E27FC236}">
                  <a16:creationId xmlns:a16="http://schemas.microsoft.com/office/drawing/2014/main" id="{085CE266-3EAF-128C-785F-EA54F762829A}"/>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a:extLst>
                <a:ext uri="{FF2B5EF4-FFF2-40B4-BE49-F238E27FC236}">
                  <a16:creationId xmlns:a16="http://schemas.microsoft.com/office/drawing/2014/main" id="{5348A058-5E30-AACB-754E-5089A849CF68}"/>
                </a:ext>
              </a:extLst>
            </p:cNvPr>
            <p:cNvGrpSpPr/>
            <p:nvPr/>
          </p:nvGrpSpPr>
          <p:grpSpPr>
            <a:xfrm>
              <a:off x="729630" y="1968358"/>
              <a:ext cx="255615" cy="224557"/>
              <a:chOff x="6184139" y="1980808"/>
              <a:chExt cx="451696" cy="396814"/>
            </a:xfrm>
          </p:grpSpPr>
          <p:sp>
            <p:nvSpPr>
              <p:cNvPr id="371" name="Google Shape;371;p31">
                <a:extLst>
                  <a:ext uri="{FF2B5EF4-FFF2-40B4-BE49-F238E27FC236}">
                    <a16:creationId xmlns:a16="http://schemas.microsoft.com/office/drawing/2014/main" id="{D83B637A-5291-8C7F-887C-18095F2C5FC3}"/>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a:extLst>
                  <a:ext uri="{FF2B5EF4-FFF2-40B4-BE49-F238E27FC236}">
                    <a16:creationId xmlns:a16="http://schemas.microsoft.com/office/drawing/2014/main" id="{E136DFC7-3555-76AC-60A3-968F27164ADE}"/>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a:extLst>
                <a:ext uri="{FF2B5EF4-FFF2-40B4-BE49-F238E27FC236}">
                  <a16:creationId xmlns:a16="http://schemas.microsoft.com/office/drawing/2014/main" id="{9C7724E7-32A2-387F-CCA0-7D616056B3BE}"/>
                </a:ext>
              </a:extLst>
            </p:cNvPr>
            <p:cNvGrpSpPr/>
            <p:nvPr/>
          </p:nvGrpSpPr>
          <p:grpSpPr>
            <a:xfrm>
              <a:off x="729630" y="975085"/>
              <a:ext cx="255615" cy="254967"/>
              <a:chOff x="6184139" y="1220827"/>
              <a:chExt cx="451696" cy="450552"/>
            </a:xfrm>
          </p:grpSpPr>
          <p:sp>
            <p:nvSpPr>
              <p:cNvPr id="374" name="Google Shape;374;p31">
                <a:extLst>
                  <a:ext uri="{FF2B5EF4-FFF2-40B4-BE49-F238E27FC236}">
                    <a16:creationId xmlns:a16="http://schemas.microsoft.com/office/drawing/2014/main" id="{D61603FA-9084-A1C3-F60C-F48D808B2026}"/>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a:extLst>
                  <a:ext uri="{FF2B5EF4-FFF2-40B4-BE49-F238E27FC236}">
                    <a16:creationId xmlns:a16="http://schemas.microsoft.com/office/drawing/2014/main" id="{60680CC1-881D-346C-A660-2A6E17B86AAD}"/>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a:extLst>
                  <a:ext uri="{FF2B5EF4-FFF2-40B4-BE49-F238E27FC236}">
                    <a16:creationId xmlns:a16="http://schemas.microsoft.com/office/drawing/2014/main" id="{6E2961B4-DE90-63B1-6247-42AE0C39DF18}"/>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a:extLst>
                <a:ext uri="{FF2B5EF4-FFF2-40B4-BE49-F238E27FC236}">
                  <a16:creationId xmlns:a16="http://schemas.microsoft.com/office/drawing/2014/main" id="{48F94717-C5B2-4385-0C07-27F39671CA1B}"/>
                </a:ext>
              </a:extLst>
            </p:cNvPr>
            <p:cNvGrpSpPr/>
            <p:nvPr/>
          </p:nvGrpSpPr>
          <p:grpSpPr>
            <a:xfrm>
              <a:off x="723837" y="1482615"/>
              <a:ext cx="267223" cy="233165"/>
              <a:chOff x="6908262" y="1240186"/>
              <a:chExt cx="472209" cy="412024"/>
            </a:xfrm>
          </p:grpSpPr>
          <p:sp>
            <p:nvSpPr>
              <p:cNvPr id="378" name="Google Shape;378;p31">
                <a:extLst>
                  <a:ext uri="{FF2B5EF4-FFF2-40B4-BE49-F238E27FC236}">
                    <a16:creationId xmlns:a16="http://schemas.microsoft.com/office/drawing/2014/main" id="{969D7D4B-AAA3-270A-BE35-B84D436957EF}"/>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a:extLst>
                  <a:ext uri="{FF2B5EF4-FFF2-40B4-BE49-F238E27FC236}">
                    <a16:creationId xmlns:a16="http://schemas.microsoft.com/office/drawing/2014/main" id="{1A16F08E-FA72-CE56-6387-B1BB8D25B38B}"/>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a:extLst>
                  <a:ext uri="{FF2B5EF4-FFF2-40B4-BE49-F238E27FC236}">
                    <a16:creationId xmlns:a16="http://schemas.microsoft.com/office/drawing/2014/main" id="{5A85A338-2B5E-FC18-7D8C-FBBDAAF17284}"/>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a:extLst>
                  <a:ext uri="{FF2B5EF4-FFF2-40B4-BE49-F238E27FC236}">
                    <a16:creationId xmlns:a16="http://schemas.microsoft.com/office/drawing/2014/main" id="{7E776A74-BCF4-038D-B7AC-F2BAD60365C8}"/>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a:extLst>
                  <a:ext uri="{FF2B5EF4-FFF2-40B4-BE49-F238E27FC236}">
                    <a16:creationId xmlns:a16="http://schemas.microsoft.com/office/drawing/2014/main" id="{0FAEC6A9-9B6E-6E79-9639-438BDD98ED6E}"/>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a:extLst>
                  <a:ext uri="{FF2B5EF4-FFF2-40B4-BE49-F238E27FC236}">
                    <a16:creationId xmlns:a16="http://schemas.microsoft.com/office/drawing/2014/main" id="{07217A31-16FC-EE32-B535-A9F8D7F7702C}"/>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a:extLst>
                  <a:ext uri="{FF2B5EF4-FFF2-40B4-BE49-F238E27FC236}">
                    <a16:creationId xmlns:a16="http://schemas.microsoft.com/office/drawing/2014/main" id="{8F938E28-EBB8-F5E5-3C18-F8AE71AB33F3}"/>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a:extLst>
                  <a:ext uri="{FF2B5EF4-FFF2-40B4-BE49-F238E27FC236}">
                    <a16:creationId xmlns:a16="http://schemas.microsoft.com/office/drawing/2014/main" id="{90E62992-E82E-7BBB-A307-9029183F82AA}"/>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a:extLst>
                <a:ext uri="{FF2B5EF4-FFF2-40B4-BE49-F238E27FC236}">
                  <a16:creationId xmlns:a16="http://schemas.microsoft.com/office/drawing/2014/main" id="{735CDE49-5470-AD45-B501-4EFD3B59C158}"/>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a:extLst>
                <a:ext uri="{FF2B5EF4-FFF2-40B4-BE49-F238E27FC236}">
                  <a16:creationId xmlns:a16="http://schemas.microsoft.com/office/drawing/2014/main" id="{BAD99778-827C-1A97-C4CA-6EEE81F879F4}"/>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a:extLst>
                <a:ext uri="{FF2B5EF4-FFF2-40B4-BE49-F238E27FC236}">
                  <a16:creationId xmlns:a16="http://schemas.microsoft.com/office/drawing/2014/main" id="{4993455A-2B4A-9D4C-15ED-0B654DECBB24}"/>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a:extLst>
                <a:ext uri="{FF2B5EF4-FFF2-40B4-BE49-F238E27FC236}">
                  <a16:creationId xmlns:a16="http://schemas.microsoft.com/office/drawing/2014/main" id="{4E5832EF-E48D-B7CB-7DBF-7E48365921E3}"/>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a:extLst>
                <a:ext uri="{FF2B5EF4-FFF2-40B4-BE49-F238E27FC236}">
                  <a16:creationId xmlns:a16="http://schemas.microsoft.com/office/drawing/2014/main" id="{5143BFD3-C899-EEDB-F4C4-08D2BF76AD4F}"/>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a:extLst>
              <a:ext uri="{FF2B5EF4-FFF2-40B4-BE49-F238E27FC236}">
                <a16:creationId xmlns:a16="http://schemas.microsoft.com/office/drawing/2014/main" id="{763A633F-79CB-8A15-4336-663B13E152C0}"/>
              </a:ext>
            </a:extLst>
          </p:cNvPr>
          <p:cNvGrpSpPr/>
          <p:nvPr/>
        </p:nvGrpSpPr>
        <p:grpSpPr>
          <a:xfrm>
            <a:off x="2465285" y="552003"/>
            <a:ext cx="599322" cy="250348"/>
            <a:chOff x="2465285" y="552003"/>
            <a:chExt cx="599322" cy="250348"/>
          </a:xfrm>
        </p:grpSpPr>
        <p:sp>
          <p:nvSpPr>
            <p:cNvPr id="392" name="Google Shape;392;p31">
              <a:extLst>
                <a:ext uri="{FF2B5EF4-FFF2-40B4-BE49-F238E27FC236}">
                  <a16:creationId xmlns:a16="http://schemas.microsoft.com/office/drawing/2014/main" id="{22AB1EDF-6AF0-D840-1EB9-334653183202}"/>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a:extLst>
                <a:ext uri="{FF2B5EF4-FFF2-40B4-BE49-F238E27FC236}">
                  <a16:creationId xmlns:a16="http://schemas.microsoft.com/office/drawing/2014/main" id="{99472939-C009-5355-B39D-678EEC701569}"/>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a:extLst>
                <a:ext uri="{FF2B5EF4-FFF2-40B4-BE49-F238E27FC236}">
                  <a16:creationId xmlns:a16="http://schemas.microsoft.com/office/drawing/2014/main" id="{1BC686B6-AB25-986A-6796-4143EDC16B5F}"/>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a:extLst>
                <a:ext uri="{FF2B5EF4-FFF2-40B4-BE49-F238E27FC236}">
                  <a16:creationId xmlns:a16="http://schemas.microsoft.com/office/drawing/2014/main" id="{50630F87-C208-06A7-435F-1FC12EA36D91}"/>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5" name="TextBox 4">
            <a:extLst>
              <a:ext uri="{FF2B5EF4-FFF2-40B4-BE49-F238E27FC236}">
                <a16:creationId xmlns:a16="http://schemas.microsoft.com/office/drawing/2014/main" id="{6944A2BF-A4C6-9C8E-C103-3DA12196408D}"/>
              </a:ext>
            </a:extLst>
          </p:cNvPr>
          <p:cNvSpPr txBox="1"/>
          <p:nvPr/>
        </p:nvSpPr>
        <p:spPr>
          <a:xfrm>
            <a:off x="2338285" y="1387870"/>
            <a:ext cx="6212636" cy="2862322"/>
          </a:xfrm>
          <a:prstGeom prst="rect">
            <a:avLst/>
          </a:prstGeom>
          <a:noFill/>
        </p:spPr>
        <p:txBody>
          <a:bodyPr wrap="square" lIns="91440" tIns="45720" rIns="91440" bIns="45720" anchor="t">
            <a:spAutoFit/>
          </a:bodyPr>
          <a:lstStyle/>
          <a:p>
            <a:pPr algn="ctr"/>
            <a:r>
              <a:rPr lang="en-US" sz="3600">
                <a:solidFill>
                  <a:schemeClr val="tx1"/>
                </a:solidFill>
                <a:latin typeface="Lexend Deca Medium"/>
                <a:sym typeface="Lexend Deca Medium"/>
              </a:rPr>
              <a:t>How can companies </a:t>
            </a:r>
            <a:r>
              <a:rPr lang="en-US" sz="3600" err="1">
                <a:solidFill>
                  <a:schemeClr val="tx2"/>
                </a:solidFill>
                <a:latin typeface="Lexend Deca Medium"/>
                <a:sym typeface="Lexend Deca Medium"/>
              </a:rPr>
              <a:t>maximise</a:t>
            </a:r>
            <a:r>
              <a:rPr lang="en-US" sz="3600">
                <a:solidFill>
                  <a:schemeClr val="bg2">
                    <a:lumMod val="60000"/>
                    <a:lumOff val="40000"/>
                  </a:schemeClr>
                </a:solidFill>
                <a:latin typeface="Lexend Deca Medium"/>
                <a:sym typeface="Lexend Deca Medium"/>
              </a:rPr>
              <a:t> </a:t>
            </a:r>
            <a:r>
              <a:rPr lang="en-US" sz="3600">
                <a:solidFill>
                  <a:schemeClr val="tx1"/>
                </a:solidFill>
                <a:latin typeface="Lexend Deca Medium"/>
                <a:sym typeface="Lexend Deca Medium"/>
              </a:rPr>
              <a:t>the use of </a:t>
            </a:r>
            <a:r>
              <a:rPr lang="en-US" sz="3600">
                <a:solidFill>
                  <a:schemeClr val="bg2">
                    <a:lumMod val="60000"/>
                    <a:lumOff val="40000"/>
                  </a:schemeClr>
                </a:solidFill>
                <a:latin typeface="Lexend Deca Medium"/>
                <a:sym typeface="Lexend Deca Medium"/>
              </a:rPr>
              <a:t>machine learning </a:t>
            </a:r>
            <a:r>
              <a:rPr lang="en-US" sz="3600">
                <a:solidFill>
                  <a:schemeClr val="tx1"/>
                </a:solidFill>
                <a:latin typeface="Lexend Deca Medium"/>
                <a:sym typeface="Lexend Deca Medium"/>
              </a:rPr>
              <a:t>to</a:t>
            </a:r>
            <a:r>
              <a:rPr lang="en-US" sz="3600">
                <a:solidFill>
                  <a:schemeClr val="bg2">
                    <a:lumMod val="60000"/>
                    <a:lumOff val="40000"/>
                  </a:schemeClr>
                </a:solidFill>
                <a:latin typeface="Lexend Deca Medium"/>
                <a:sym typeface="Lexend Deca Medium"/>
              </a:rPr>
              <a:t> recommend quality songs </a:t>
            </a:r>
            <a:r>
              <a:rPr lang="en-US" sz="3600">
                <a:solidFill>
                  <a:schemeClr val="tx2"/>
                </a:solidFill>
                <a:latin typeface="Lexend Deca Medium"/>
                <a:sym typeface="Lexend Deca Medium"/>
              </a:rPr>
              <a:t>efficiently</a:t>
            </a:r>
            <a:r>
              <a:rPr lang="en-US" sz="3600">
                <a:solidFill>
                  <a:schemeClr val="tx1"/>
                </a:solidFill>
                <a:latin typeface="Lexend Deca Medium"/>
                <a:sym typeface="Lexend Deca Medium"/>
              </a:rPr>
              <a:t>?</a:t>
            </a:r>
          </a:p>
        </p:txBody>
      </p:sp>
    </p:spTree>
    <p:extLst>
      <p:ext uri="{BB962C8B-B14F-4D97-AF65-F5344CB8AC3E}">
        <p14:creationId xmlns:p14="http://schemas.microsoft.com/office/powerpoint/2010/main" val="1386983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995414" y="1554443"/>
            <a:ext cx="4735125" cy="1735500"/>
          </a:xfrm>
          <a:prstGeom prst="rect">
            <a:avLst/>
          </a:prstGeom>
        </p:spPr>
        <p:txBody>
          <a:bodyPr spcFirstLastPara="1" wrap="square" lIns="91425" tIns="0" rIns="91425" bIns="0" anchor="b" anchorCtr="0">
            <a:noAutofit/>
          </a:bodyPr>
          <a:lstStyle/>
          <a:p>
            <a:pPr algn="ctr"/>
            <a:r>
              <a:rPr lang="en" sz="6000">
                <a:solidFill>
                  <a:schemeClr val="bg2"/>
                </a:solidFill>
              </a:rPr>
              <a:t>Bivariate Exploration</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935888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keep</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sp>
        <p:nvSpPr>
          <p:cNvPr id="6" name="TextBox 5">
            <a:extLst>
              <a:ext uri="{FF2B5EF4-FFF2-40B4-BE49-F238E27FC236}">
                <a16:creationId xmlns:a16="http://schemas.microsoft.com/office/drawing/2014/main" id="{67B9FE3C-E4D0-26A0-565B-6F6507F5C1E0}"/>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Key</a:t>
            </a:r>
          </a:p>
        </p:txBody>
      </p:sp>
      <p:sp>
        <p:nvSpPr>
          <p:cNvPr id="9" name="TextBox 8">
            <a:extLst>
              <a:ext uri="{FF2B5EF4-FFF2-40B4-BE49-F238E27FC236}">
                <a16:creationId xmlns:a16="http://schemas.microsoft.com/office/drawing/2014/main" id="{8B56991D-8F94-F5A6-C09B-B4F82B8742EB}"/>
              </a:ext>
            </a:extLst>
          </p:cNvPr>
          <p:cNvSpPr txBox="1"/>
          <p:nvPr/>
        </p:nvSpPr>
        <p:spPr>
          <a:xfrm>
            <a:off x="2465285" y="4065424"/>
            <a:ext cx="55385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lumMod val="60000"/>
                    <a:lumOff val="40000"/>
                  </a:schemeClr>
                </a:solidFill>
                <a:latin typeface="Metrophobic"/>
              </a:rPr>
              <a:t>High</a:t>
            </a:r>
            <a:r>
              <a:rPr lang="en-US">
                <a:solidFill>
                  <a:schemeClr val="tx1"/>
                </a:solidFill>
                <a:latin typeface="Metrophobic"/>
              </a:rPr>
              <a:t> inter-group variance</a:t>
            </a:r>
          </a:p>
        </p:txBody>
      </p:sp>
      <p:pic>
        <p:nvPicPr>
          <p:cNvPr id="5" name="Picture 4" descr="A graph of different colored lines&#10;&#10;Description automatically generated">
            <a:extLst>
              <a:ext uri="{FF2B5EF4-FFF2-40B4-BE49-F238E27FC236}">
                <a16:creationId xmlns:a16="http://schemas.microsoft.com/office/drawing/2014/main" id="{60DFCB36-8B51-AA1B-A288-4CFFFEF6928A}"/>
              </a:ext>
            </a:extLst>
          </p:cNvPr>
          <p:cNvPicPr>
            <a:picLocks noChangeAspect="1"/>
          </p:cNvPicPr>
          <p:nvPr/>
        </p:nvPicPr>
        <p:blipFill>
          <a:blip r:embed="rId3"/>
          <a:stretch>
            <a:fillRect/>
          </a:stretch>
        </p:blipFill>
        <p:spPr>
          <a:xfrm>
            <a:off x="2569277" y="1864485"/>
            <a:ext cx="4432029" cy="2200939"/>
          </a:xfrm>
          <a:prstGeom prst="rect">
            <a:avLst/>
          </a:prstGeom>
        </p:spPr>
      </p:pic>
    </p:spTree>
    <p:extLst>
      <p:ext uri="{BB962C8B-B14F-4D97-AF65-F5344CB8AC3E}">
        <p14:creationId xmlns:p14="http://schemas.microsoft.com/office/powerpoint/2010/main" val="3787192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keep</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sp>
        <p:nvSpPr>
          <p:cNvPr id="6" name="TextBox 5">
            <a:extLst>
              <a:ext uri="{FF2B5EF4-FFF2-40B4-BE49-F238E27FC236}">
                <a16:creationId xmlns:a16="http://schemas.microsoft.com/office/drawing/2014/main" id="{67B9FE3C-E4D0-26A0-565B-6F6507F5C1E0}"/>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Time Signature</a:t>
            </a:r>
          </a:p>
        </p:txBody>
      </p:sp>
      <p:sp>
        <p:nvSpPr>
          <p:cNvPr id="9" name="TextBox 8">
            <a:extLst>
              <a:ext uri="{FF2B5EF4-FFF2-40B4-BE49-F238E27FC236}">
                <a16:creationId xmlns:a16="http://schemas.microsoft.com/office/drawing/2014/main" id="{8B56991D-8F94-F5A6-C09B-B4F82B8742EB}"/>
              </a:ext>
            </a:extLst>
          </p:cNvPr>
          <p:cNvSpPr txBox="1"/>
          <p:nvPr/>
        </p:nvSpPr>
        <p:spPr>
          <a:xfrm>
            <a:off x="2465285" y="4068277"/>
            <a:ext cx="55385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lumMod val="60000"/>
                    <a:lumOff val="40000"/>
                  </a:schemeClr>
                </a:solidFill>
                <a:latin typeface="Metrophobic"/>
              </a:rPr>
              <a:t>High</a:t>
            </a:r>
            <a:r>
              <a:rPr lang="en-US">
                <a:solidFill>
                  <a:schemeClr val="tx1"/>
                </a:solidFill>
                <a:latin typeface="Metrophobic"/>
              </a:rPr>
              <a:t> inter-group variance</a:t>
            </a:r>
          </a:p>
        </p:txBody>
      </p:sp>
      <p:pic>
        <p:nvPicPr>
          <p:cNvPr id="3" name="Picture 2" descr="A graph of different colored bars&#10;&#10;Description automatically generated">
            <a:extLst>
              <a:ext uri="{FF2B5EF4-FFF2-40B4-BE49-F238E27FC236}">
                <a16:creationId xmlns:a16="http://schemas.microsoft.com/office/drawing/2014/main" id="{17442B5E-D4C2-B813-CCE3-4F0198456823}"/>
              </a:ext>
            </a:extLst>
          </p:cNvPr>
          <p:cNvPicPr>
            <a:picLocks noChangeAspect="1"/>
          </p:cNvPicPr>
          <p:nvPr/>
        </p:nvPicPr>
        <p:blipFill>
          <a:blip r:embed="rId3"/>
          <a:stretch>
            <a:fillRect/>
          </a:stretch>
        </p:blipFill>
        <p:spPr>
          <a:xfrm>
            <a:off x="2569277" y="1822696"/>
            <a:ext cx="4521924" cy="2245581"/>
          </a:xfrm>
          <a:prstGeom prst="rect">
            <a:avLst/>
          </a:prstGeom>
        </p:spPr>
      </p:pic>
    </p:spTree>
    <p:extLst>
      <p:ext uri="{BB962C8B-B14F-4D97-AF65-F5344CB8AC3E}">
        <p14:creationId xmlns:p14="http://schemas.microsoft.com/office/powerpoint/2010/main" val="4134844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keep</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sp>
        <p:nvSpPr>
          <p:cNvPr id="6" name="TextBox 5">
            <a:extLst>
              <a:ext uri="{FF2B5EF4-FFF2-40B4-BE49-F238E27FC236}">
                <a16:creationId xmlns:a16="http://schemas.microsoft.com/office/drawing/2014/main" id="{67B9FE3C-E4D0-26A0-565B-6F6507F5C1E0}"/>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a:t>
            </a:r>
            <a:r>
              <a:rPr lang="en-US" u="sng" err="1">
                <a:solidFill>
                  <a:schemeClr val="tx1"/>
                </a:solidFill>
                <a:latin typeface="Lexend Deca Medium"/>
              </a:rPr>
              <a:t>Accousticness</a:t>
            </a:r>
            <a:endParaRPr lang="en-US" u="sng">
              <a:solidFill>
                <a:schemeClr val="tx1"/>
              </a:solidFill>
              <a:latin typeface="Lexend Deca Medium"/>
            </a:endParaRPr>
          </a:p>
        </p:txBody>
      </p:sp>
      <p:pic>
        <p:nvPicPr>
          <p:cNvPr id="8" name="Picture 7">
            <a:extLst>
              <a:ext uri="{FF2B5EF4-FFF2-40B4-BE49-F238E27FC236}">
                <a16:creationId xmlns:a16="http://schemas.microsoft.com/office/drawing/2014/main" id="{F5794056-28C5-2DB1-41F2-7B6579D27CAA}"/>
              </a:ext>
            </a:extLst>
          </p:cNvPr>
          <p:cNvPicPr>
            <a:picLocks noChangeAspect="1"/>
          </p:cNvPicPr>
          <p:nvPr/>
        </p:nvPicPr>
        <p:blipFill>
          <a:blip r:embed="rId3"/>
          <a:stretch>
            <a:fillRect/>
          </a:stretch>
        </p:blipFill>
        <p:spPr>
          <a:xfrm>
            <a:off x="2569277" y="1836939"/>
            <a:ext cx="5887350" cy="1716219"/>
          </a:xfrm>
          <a:prstGeom prst="rect">
            <a:avLst/>
          </a:prstGeom>
        </p:spPr>
      </p:pic>
      <p:sp>
        <p:nvSpPr>
          <p:cNvPr id="9" name="TextBox 8">
            <a:extLst>
              <a:ext uri="{FF2B5EF4-FFF2-40B4-BE49-F238E27FC236}">
                <a16:creationId xmlns:a16="http://schemas.microsoft.com/office/drawing/2014/main" id="{8B56991D-8F94-F5A6-C09B-B4F82B8742EB}"/>
              </a:ext>
            </a:extLst>
          </p:cNvPr>
          <p:cNvSpPr txBox="1"/>
          <p:nvPr/>
        </p:nvSpPr>
        <p:spPr>
          <a:xfrm>
            <a:off x="2465285" y="3683453"/>
            <a:ext cx="55385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lumMod val="60000"/>
                    <a:lumOff val="40000"/>
                  </a:schemeClr>
                </a:solidFill>
                <a:latin typeface="Metrophobic"/>
              </a:rPr>
              <a:t>High</a:t>
            </a:r>
            <a:r>
              <a:rPr lang="en-US">
                <a:solidFill>
                  <a:schemeClr val="tx1"/>
                </a:solidFill>
                <a:latin typeface="Metrophobic"/>
              </a:rPr>
              <a:t> inter-group variance</a:t>
            </a:r>
          </a:p>
        </p:txBody>
      </p:sp>
    </p:spTree>
    <p:extLst>
      <p:ext uri="{BB962C8B-B14F-4D97-AF65-F5344CB8AC3E}">
        <p14:creationId xmlns:p14="http://schemas.microsoft.com/office/powerpoint/2010/main" val="2408741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keep</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pic>
        <p:nvPicPr>
          <p:cNvPr id="3" name="Picture 2" descr="A graph with a bar chart&#10;&#10;Description automatically generated">
            <a:extLst>
              <a:ext uri="{FF2B5EF4-FFF2-40B4-BE49-F238E27FC236}">
                <a16:creationId xmlns:a16="http://schemas.microsoft.com/office/drawing/2014/main" id="{D203032F-2D49-9FC3-357B-FD9EED9365A7}"/>
              </a:ext>
            </a:extLst>
          </p:cNvPr>
          <p:cNvPicPr>
            <a:picLocks noChangeAspect="1"/>
          </p:cNvPicPr>
          <p:nvPr/>
        </p:nvPicPr>
        <p:blipFill>
          <a:blip r:embed="rId3"/>
          <a:stretch>
            <a:fillRect/>
          </a:stretch>
        </p:blipFill>
        <p:spPr>
          <a:xfrm>
            <a:off x="2569277" y="1845525"/>
            <a:ext cx="5527964" cy="1663172"/>
          </a:xfrm>
          <a:prstGeom prst="rect">
            <a:avLst/>
          </a:prstGeom>
        </p:spPr>
      </p:pic>
      <p:sp>
        <p:nvSpPr>
          <p:cNvPr id="6" name="TextBox 5">
            <a:extLst>
              <a:ext uri="{FF2B5EF4-FFF2-40B4-BE49-F238E27FC236}">
                <a16:creationId xmlns:a16="http://schemas.microsoft.com/office/drawing/2014/main" id="{67B9FE3C-E4D0-26A0-565B-6F6507F5C1E0}"/>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Energy</a:t>
            </a:r>
          </a:p>
        </p:txBody>
      </p:sp>
      <p:sp>
        <p:nvSpPr>
          <p:cNvPr id="2" name="TextBox 1">
            <a:extLst>
              <a:ext uri="{FF2B5EF4-FFF2-40B4-BE49-F238E27FC236}">
                <a16:creationId xmlns:a16="http://schemas.microsoft.com/office/drawing/2014/main" id="{4EAC1B44-8782-A68A-0F6D-5634161EDCB7}"/>
              </a:ext>
            </a:extLst>
          </p:cNvPr>
          <p:cNvSpPr txBox="1"/>
          <p:nvPr/>
        </p:nvSpPr>
        <p:spPr>
          <a:xfrm>
            <a:off x="2465285" y="3698301"/>
            <a:ext cx="55385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lumMod val="60000"/>
                    <a:lumOff val="40000"/>
                  </a:schemeClr>
                </a:solidFill>
                <a:latin typeface="Metrophobic"/>
              </a:rPr>
              <a:t>High</a:t>
            </a:r>
            <a:r>
              <a:rPr lang="en-US">
                <a:solidFill>
                  <a:schemeClr val="tx1"/>
                </a:solidFill>
                <a:latin typeface="Metrophobic"/>
              </a:rPr>
              <a:t> inter-group variance</a:t>
            </a:r>
          </a:p>
        </p:txBody>
      </p:sp>
    </p:spTree>
    <p:extLst>
      <p:ext uri="{BB962C8B-B14F-4D97-AF65-F5344CB8AC3E}">
        <p14:creationId xmlns:p14="http://schemas.microsoft.com/office/powerpoint/2010/main" val="745000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exclude</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sp>
        <p:nvSpPr>
          <p:cNvPr id="2" name="TextBox 1">
            <a:extLst>
              <a:ext uri="{FF2B5EF4-FFF2-40B4-BE49-F238E27FC236}">
                <a16:creationId xmlns:a16="http://schemas.microsoft.com/office/drawing/2014/main" id="{80092A83-6E0D-C815-E434-C776DFDD065F}"/>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Tempo</a:t>
            </a:r>
          </a:p>
        </p:txBody>
      </p:sp>
      <p:pic>
        <p:nvPicPr>
          <p:cNvPr id="10" name="Picture 9">
            <a:extLst>
              <a:ext uri="{FF2B5EF4-FFF2-40B4-BE49-F238E27FC236}">
                <a16:creationId xmlns:a16="http://schemas.microsoft.com/office/drawing/2014/main" id="{D0702A38-B77B-084F-C33C-7E3DD0E37BF9}"/>
              </a:ext>
            </a:extLst>
          </p:cNvPr>
          <p:cNvPicPr>
            <a:picLocks noChangeAspect="1"/>
          </p:cNvPicPr>
          <p:nvPr/>
        </p:nvPicPr>
        <p:blipFill>
          <a:blip r:embed="rId3"/>
          <a:stretch>
            <a:fillRect/>
          </a:stretch>
        </p:blipFill>
        <p:spPr>
          <a:xfrm>
            <a:off x="2569277" y="1845525"/>
            <a:ext cx="5559604" cy="1659190"/>
          </a:xfrm>
          <a:prstGeom prst="rect">
            <a:avLst/>
          </a:prstGeom>
        </p:spPr>
      </p:pic>
      <p:sp>
        <p:nvSpPr>
          <p:cNvPr id="11" name="TextBox 10">
            <a:extLst>
              <a:ext uri="{FF2B5EF4-FFF2-40B4-BE49-F238E27FC236}">
                <a16:creationId xmlns:a16="http://schemas.microsoft.com/office/drawing/2014/main" id="{33295B9C-70AB-E724-9766-146C34FE13F6}"/>
              </a:ext>
            </a:extLst>
          </p:cNvPr>
          <p:cNvSpPr txBox="1"/>
          <p:nvPr/>
        </p:nvSpPr>
        <p:spPr>
          <a:xfrm>
            <a:off x="2530661" y="3837604"/>
            <a:ext cx="55385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2">
                    <a:lumMod val="75000"/>
                  </a:schemeClr>
                </a:solidFill>
                <a:latin typeface="Metrophobic"/>
              </a:rPr>
              <a:t>Low</a:t>
            </a:r>
            <a:r>
              <a:rPr lang="en-US">
                <a:solidFill>
                  <a:schemeClr val="tx1"/>
                </a:solidFill>
                <a:latin typeface="Metrophobic"/>
              </a:rPr>
              <a:t> inter-group variance</a:t>
            </a:r>
          </a:p>
        </p:txBody>
      </p:sp>
    </p:spTree>
    <p:extLst>
      <p:ext uri="{BB962C8B-B14F-4D97-AF65-F5344CB8AC3E}">
        <p14:creationId xmlns:p14="http://schemas.microsoft.com/office/powerpoint/2010/main" val="1523644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65624" y="-294691"/>
            <a:ext cx="6158059" cy="1693295"/>
          </a:xfrm>
          <a:prstGeom prst="rect">
            <a:avLst/>
          </a:prstGeom>
        </p:spPr>
        <p:txBody>
          <a:bodyPr spcFirstLastPara="1" wrap="square" lIns="91425" tIns="0" rIns="91425" bIns="0" anchor="b" anchorCtr="0">
            <a:noAutofit/>
          </a:bodyPr>
          <a:lstStyle/>
          <a:p>
            <a:r>
              <a:rPr lang="en" sz="3800">
                <a:solidFill>
                  <a:schemeClr val="tx1"/>
                </a:solidFill>
              </a:rPr>
              <a:t>Features we exclude</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Feature Selection</a:t>
            </a:r>
          </a:p>
        </p:txBody>
      </p:sp>
      <p:sp>
        <p:nvSpPr>
          <p:cNvPr id="2" name="TextBox 1">
            <a:extLst>
              <a:ext uri="{FF2B5EF4-FFF2-40B4-BE49-F238E27FC236}">
                <a16:creationId xmlns:a16="http://schemas.microsoft.com/office/drawing/2014/main" id="{80092A83-6E0D-C815-E434-C776DFDD065F}"/>
              </a:ext>
            </a:extLst>
          </p:cNvPr>
          <p:cNvSpPr txBox="1"/>
          <p:nvPr/>
        </p:nvSpPr>
        <p:spPr>
          <a:xfrm>
            <a:off x="2530661" y="1398867"/>
            <a:ext cx="43198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tx1"/>
                </a:solidFill>
                <a:latin typeface="Lexend Deca Medium"/>
              </a:rPr>
              <a:t>e.g. Duration</a:t>
            </a:r>
          </a:p>
        </p:txBody>
      </p:sp>
      <p:pic>
        <p:nvPicPr>
          <p:cNvPr id="4" name="Picture 3">
            <a:extLst>
              <a:ext uri="{FF2B5EF4-FFF2-40B4-BE49-F238E27FC236}">
                <a16:creationId xmlns:a16="http://schemas.microsoft.com/office/drawing/2014/main" id="{ED7374C5-522A-A1EB-926B-D7AA72056ED8}"/>
              </a:ext>
            </a:extLst>
          </p:cNvPr>
          <p:cNvPicPr>
            <a:picLocks noChangeAspect="1"/>
          </p:cNvPicPr>
          <p:nvPr/>
        </p:nvPicPr>
        <p:blipFill>
          <a:blip r:embed="rId3"/>
          <a:stretch>
            <a:fillRect/>
          </a:stretch>
        </p:blipFill>
        <p:spPr>
          <a:xfrm>
            <a:off x="2569277" y="1845525"/>
            <a:ext cx="5697092" cy="1693295"/>
          </a:xfrm>
          <a:prstGeom prst="rect">
            <a:avLst/>
          </a:prstGeom>
        </p:spPr>
      </p:pic>
      <p:sp>
        <p:nvSpPr>
          <p:cNvPr id="5" name="TextBox 4">
            <a:extLst>
              <a:ext uri="{FF2B5EF4-FFF2-40B4-BE49-F238E27FC236}">
                <a16:creationId xmlns:a16="http://schemas.microsoft.com/office/drawing/2014/main" id="{CC271794-A432-38C5-566A-74FBB1CC8B1A}"/>
              </a:ext>
            </a:extLst>
          </p:cNvPr>
          <p:cNvSpPr txBox="1"/>
          <p:nvPr/>
        </p:nvSpPr>
        <p:spPr>
          <a:xfrm>
            <a:off x="2530661" y="3837604"/>
            <a:ext cx="55385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2">
                    <a:lumMod val="75000"/>
                  </a:schemeClr>
                </a:solidFill>
                <a:latin typeface="Metrophobic"/>
              </a:rPr>
              <a:t>Low</a:t>
            </a:r>
            <a:r>
              <a:rPr lang="en-US">
                <a:solidFill>
                  <a:schemeClr val="tx1"/>
                </a:solidFill>
                <a:latin typeface="Metrophobic"/>
              </a:rPr>
              <a:t> inter-group variance</a:t>
            </a:r>
          </a:p>
        </p:txBody>
      </p:sp>
    </p:spTree>
    <p:extLst>
      <p:ext uri="{BB962C8B-B14F-4D97-AF65-F5344CB8AC3E}">
        <p14:creationId xmlns:p14="http://schemas.microsoft.com/office/powerpoint/2010/main" val="129830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465285" y="1546620"/>
            <a:ext cx="5783401" cy="1735500"/>
          </a:xfrm>
          <a:prstGeom prst="rect">
            <a:avLst/>
          </a:prstGeom>
        </p:spPr>
        <p:txBody>
          <a:bodyPr spcFirstLastPara="1" wrap="square" lIns="91425" tIns="0" rIns="91425" bIns="0" anchor="b" anchorCtr="0">
            <a:noAutofit/>
          </a:bodyPr>
          <a:lstStyle/>
          <a:p>
            <a:pPr algn="ctr"/>
            <a:r>
              <a:rPr lang="en" sz="6000">
                <a:solidFill>
                  <a:schemeClr val="bg2"/>
                </a:solidFill>
              </a:rPr>
              <a:t>Data Preprocessing</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1091413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subTitle" idx="1"/>
          </p:nvPr>
        </p:nvSpPr>
        <p:spPr>
          <a:xfrm>
            <a:off x="4726630" y="1783798"/>
            <a:ext cx="3753600" cy="5055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SG"/>
              <a:t>Adjust to Mean </a:t>
            </a:r>
            <a:r>
              <a:rPr lang="el-GR"/>
              <a:t>μ</a:t>
            </a:r>
            <a:r>
              <a:rPr lang="en-SG"/>
              <a:t> = 0 and Standard Deviation </a:t>
            </a:r>
            <a:r>
              <a:rPr lang="el-GR"/>
              <a:t>σ = 1</a:t>
            </a:r>
            <a:endParaRPr/>
          </a:p>
        </p:txBody>
      </p:sp>
      <p:sp>
        <p:nvSpPr>
          <p:cNvPr id="984" name="Google Shape;984;p40"/>
          <p:cNvSpPr txBox="1">
            <a:spLocks noGrp="1"/>
          </p:cNvSpPr>
          <p:nvPr>
            <p:ph type="subTitle" idx="3"/>
          </p:nvPr>
        </p:nvSpPr>
        <p:spPr>
          <a:xfrm>
            <a:off x="4726630" y="3331392"/>
            <a:ext cx="3753600" cy="5055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SG"/>
              <a:t>Convert into new columns with corresponding binary mappings</a:t>
            </a:r>
          </a:p>
        </p:txBody>
      </p:sp>
      <p:sp>
        <p:nvSpPr>
          <p:cNvPr id="985" name="Google Shape;985;p40"/>
          <p:cNvSpPr txBox="1">
            <a:spLocks noGrp="1"/>
          </p:cNvSpPr>
          <p:nvPr>
            <p:ph type="subTitle" idx="2"/>
          </p:nvPr>
        </p:nvSpPr>
        <p:spPr>
          <a:xfrm>
            <a:off x="4726637" y="1429998"/>
            <a:ext cx="2490861" cy="305700"/>
          </a:xfrm>
          <a:prstGeom prst="rect">
            <a:avLst/>
          </a:prstGeom>
          <a:ln>
            <a:noFill/>
          </a:ln>
        </p:spPr>
        <p:txBody>
          <a:bodyPr spcFirstLastPara="1" wrap="square" lIns="91425" tIns="0" rIns="91425" bIns="0" anchor="t" anchorCtr="0">
            <a:noAutofit/>
          </a:bodyPr>
          <a:lstStyle/>
          <a:p>
            <a:pPr marL="0" lvl="0" indent="0" algn="l" rtl="0">
              <a:spcBef>
                <a:spcPts val="0"/>
              </a:spcBef>
              <a:spcAft>
                <a:spcPts val="1200"/>
              </a:spcAft>
              <a:buNone/>
            </a:pPr>
            <a:r>
              <a:rPr lang="en-SG"/>
              <a:t>Standard Scaler</a:t>
            </a:r>
            <a:endParaRPr/>
          </a:p>
        </p:txBody>
      </p:sp>
      <p:sp>
        <p:nvSpPr>
          <p:cNvPr id="986" name="Google Shape;986;p40"/>
          <p:cNvSpPr txBox="1">
            <a:spLocks noGrp="1"/>
          </p:cNvSpPr>
          <p:nvPr>
            <p:ph type="subTitle" idx="4"/>
          </p:nvPr>
        </p:nvSpPr>
        <p:spPr>
          <a:xfrm>
            <a:off x="4726638" y="2977592"/>
            <a:ext cx="2585306" cy="305700"/>
          </a:xfrm>
          <a:prstGeom prst="rect">
            <a:avLst/>
          </a:prstGeom>
          <a:ln>
            <a:noFill/>
          </a:ln>
        </p:spPr>
        <p:txBody>
          <a:bodyPr spcFirstLastPara="1" wrap="square" lIns="91425" tIns="0" rIns="91425" bIns="0" anchor="t" anchorCtr="0">
            <a:noAutofit/>
          </a:bodyPr>
          <a:lstStyle/>
          <a:p>
            <a:pPr marL="0" lvl="0" indent="0" algn="l" rtl="0">
              <a:spcBef>
                <a:spcPts val="0"/>
              </a:spcBef>
              <a:spcAft>
                <a:spcPts val="1200"/>
              </a:spcAft>
              <a:buNone/>
            </a:pPr>
            <a:r>
              <a:rPr lang="en-SG"/>
              <a:t>One-Hot Encoding </a:t>
            </a:r>
          </a:p>
        </p:txBody>
      </p:sp>
      <p:sp>
        <p:nvSpPr>
          <p:cNvPr id="989" name="Google Shape;989;p40"/>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a:t>Feature Scaling</a:t>
            </a:r>
          </a:p>
        </p:txBody>
      </p:sp>
      <p:sp>
        <p:nvSpPr>
          <p:cNvPr id="990" name="Google Shape;990;p40"/>
          <p:cNvSpPr txBox="1">
            <a:spLocks noGrp="1"/>
          </p:cNvSpPr>
          <p:nvPr>
            <p:ph type="title" idx="7"/>
          </p:nvPr>
        </p:nvSpPr>
        <p:spPr>
          <a:xfrm>
            <a:off x="1686874" y="1289046"/>
            <a:ext cx="2799981" cy="509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2000"/>
              <a:t>Continuous Features</a:t>
            </a:r>
            <a:endParaRPr sz="2000"/>
          </a:p>
        </p:txBody>
      </p:sp>
      <p:sp>
        <p:nvSpPr>
          <p:cNvPr id="991" name="Google Shape;991;p40"/>
          <p:cNvSpPr txBox="1">
            <a:spLocks noGrp="1"/>
          </p:cNvSpPr>
          <p:nvPr>
            <p:ph type="title" idx="8"/>
          </p:nvPr>
        </p:nvSpPr>
        <p:spPr>
          <a:xfrm>
            <a:off x="1589431" y="2934038"/>
            <a:ext cx="2897424" cy="509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SG" sz="2000">
                <a:solidFill>
                  <a:schemeClr val="tx2"/>
                </a:solidFill>
              </a:rPr>
              <a:t>Categorical Features</a:t>
            </a:r>
            <a:endParaRPr sz="2000">
              <a:solidFill>
                <a:schemeClr val="tx2"/>
              </a:solidFill>
            </a:endParaRPr>
          </a:p>
        </p:txBody>
      </p:sp>
      <p:grpSp>
        <p:nvGrpSpPr>
          <p:cNvPr id="993" name="Google Shape;993;p40"/>
          <p:cNvGrpSpPr/>
          <p:nvPr/>
        </p:nvGrpSpPr>
        <p:grpSpPr>
          <a:xfrm>
            <a:off x="723837" y="552000"/>
            <a:ext cx="1218671" cy="1640915"/>
            <a:chOff x="723837" y="552000"/>
            <a:chExt cx="1218671" cy="1640915"/>
          </a:xfrm>
        </p:grpSpPr>
        <p:sp>
          <p:nvSpPr>
            <p:cNvPr id="994" name="Google Shape;994;p40"/>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99" name="Google Shape;999;p40"/>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1001" name="Google Shape;1001;p40"/>
            <p:cNvGrpSpPr/>
            <p:nvPr/>
          </p:nvGrpSpPr>
          <p:grpSpPr>
            <a:xfrm>
              <a:off x="729630" y="1968358"/>
              <a:ext cx="255615" cy="224557"/>
              <a:chOff x="6184139" y="1980808"/>
              <a:chExt cx="451696" cy="396814"/>
            </a:xfrm>
          </p:grpSpPr>
          <p:sp>
            <p:nvSpPr>
              <p:cNvPr id="1002" name="Google Shape;1002;p40"/>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40"/>
            <p:cNvGrpSpPr/>
            <p:nvPr/>
          </p:nvGrpSpPr>
          <p:grpSpPr>
            <a:xfrm>
              <a:off x="729630" y="975085"/>
              <a:ext cx="255615" cy="254967"/>
              <a:chOff x="6184139" y="1220827"/>
              <a:chExt cx="451696" cy="450552"/>
            </a:xfrm>
          </p:grpSpPr>
          <p:sp>
            <p:nvSpPr>
              <p:cNvPr id="1005" name="Google Shape;1005;p40"/>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0"/>
            <p:cNvGrpSpPr/>
            <p:nvPr/>
          </p:nvGrpSpPr>
          <p:grpSpPr>
            <a:xfrm>
              <a:off x="723837" y="1482615"/>
              <a:ext cx="267223" cy="233165"/>
              <a:chOff x="6908262" y="1240186"/>
              <a:chExt cx="472209" cy="412024"/>
            </a:xfrm>
          </p:grpSpPr>
          <p:sp>
            <p:nvSpPr>
              <p:cNvPr id="1009" name="Google Shape;1009;p40"/>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7" name="Google Shape;1017;p40"/>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1018" name="Google Shape;1018;p40"/>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pSp>
        <p:nvGrpSpPr>
          <p:cNvPr id="1019" name="Google Shape;1019;p40"/>
          <p:cNvGrpSpPr/>
          <p:nvPr/>
        </p:nvGrpSpPr>
        <p:grpSpPr>
          <a:xfrm>
            <a:off x="7951222" y="1465853"/>
            <a:ext cx="240229" cy="233993"/>
            <a:chOff x="5548725" y="1996100"/>
            <a:chExt cx="275650" cy="269950"/>
          </a:xfrm>
        </p:grpSpPr>
        <p:sp>
          <p:nvSpPr>
            <p:cNvPr id="1020" name="Google Shape;1020;p4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0"/>
          <p:cNvGrpSpPr/>
          <p:nvPr/>
        </p:nvGrpSpPr>
        <p:grpSpPr>
          <a:xfrm>
            <a:off x="7951222" y="3013447"/>
            <a:ext cx="240229" cy="233993"/>
            <a:chOff x="5548725" y="1996100"/>
            <a:chExt cx="275650" cy="269950"/>
          </a:xfrm>
        </p:grpSpPr>
        <p:sp>
          <p:nvSpPr>
            <p:cNvPr id="1023" name="Google Shape;1023;p4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 name="Google Shape;1028;p40"/>
          <p:cNvSpPr txBox="1"/>
          <p:nvPr/>
        </p:nvSpPr>
        <p:spPr>
          <a:xfrm>
            <a:off x="7016286" y="1509798"/>
            <a:ext cx="8589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Full playlist</a:t>
            </a:r>
            <a:endParaRPr sz="1000">
              <a:solidFill>
                <a:schemeClr val="accent1"/>
              </a:solidFill>
              <a:latin typeface="Metrophobic"/>
              <a:ea typeface="Metrophobic"/>
              <a:cs typeface="Metrophobic"/>
              <a:sym typeface="Metrophobic"/>
            </a:endParaRPr>
          </a:p>
        </p:txBody>
      </p:sp>
      <p:sp>
        <p:nvSpPr>
          <p:cNvPr id="1029" name="Google Shape;1029;p40"/>
          <p:cNvSpPr txBox="1"/>
          <p:nvPr/>
        </p:nvSpPr>
        <p:spPr>
          <a:xfrm>
            <a:off x="7016286" y="3057392"/>
            <a:ext cx="8589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Full playlist</a:t>
            </a:r>
            <a:endParaRPr sz="1000">
              <a:solidFill>
                <a:schemeClr val="accent1"/>
              </a:solidFill>
              <a:latin typeface="Metrophobic"/>
              <a:ea typeface="Metrophobic"/>
              <a:cs typeface="Metrophobic"/>
              <a:sym typeface="Metrophobic"/>
            </a:endParaRPr>
          </a:p>
        </p:txBody>
      </p:sp>
      <p:sp>
        <p:nvSpPr>
          <p:cNvPr id="1031" name="Google Shape;1031;p40"/>
          <p:cNvSpPr/>
          <p:nvPr/>
        </p:nvSpPr>
        <p:spPr>
          <a:xfrm>
            <a:off x="2448023" y="1873019"/>
            <a:ext cx="1935030" cy="2460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Metrophobic"/>
                <a:ea typeface="Metrophobic"/>
                <a:cs typeface="Metrophobic"/>
                <a:sym typeface="Metrophobic"/>
              </a:rPr>
              <a:t>e.g. Energy, Instrumentalness</a:t>
            </a:r>
            <a:endParaRPr sz="1000">
              <a:solidFill>
                <a:schemeClr val="accent1"/>
              </a:solidFill>
              <a:latin typeface="Metrophobic"/>
              <a:ea typeface="Metrophobic"/>
              <a:cs typeface="Metrophobic"/>
              <a:sym typeface="Metrophobic"/>
            </a:endParaRPr>
          </a:p>
        </p:txBody>
      </p:sp>
      <p:sp>
        <p:nvSpPr>
          <p:cNvPr id="1032" name="Google Shape;1032;p40"/>
          <p:cNvSpPr/>
          <p:nvPr/>
        </p:nvSpPr>
        <p:spPr>
          <a:xfrm>
            <a:off x="2448023" y="3538907"/>
            <a:ext cx="1935030" cy="246000"/>
          </a:xfrm>
          <a:prstGeom prst="roundRect">
            <a:avLst>
              <a:gd name="adj" fmla="val 50000"/>
            </a:avLst>
          </a:prstGeom>
          <a:noFill/>
          <a:ln w="9525" cap="flat" cmpd="sng">
            <a:solidFill>
              <a:schemeClr val="tx2">
                <a:lumMod val="40000"/>
                <a:lumOff val="60000"/>
              </a:schemeClr>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tx2">
                    <a:lumMod val="40000"/>
                    <a:lumOff val="60000"/>
                  </a:schemeClr>
                </a:solidFill>
                <a:latin typeface="Metrophobic"/>
                <a:ea typeface="Metrophobic"/>
                <a:cs typeface="Metrophobic"/>
                <a:sym typeface="Metrophobic"/>
              </a:rPr>
              <a:t>e.g. Key, Artists, Time Signature </a:t>
            </a:r>
            <a:endParaRPr sz="1000">
              <a:solidFill>
                <a:schemeClr val="tx2">
                  <a:lumMod val="40000"/>
                  <a:lumOff val="60000"/>
                </a:schemeClr>
              </a:solidFill>
              <a:latin typeface="Metrophobic"/>
              <a:ea typeface="Metrophobic"/>
              <a:cs typeface="Metrophobic"/>
              <a:sym typeface="Metrophobic"/>
            </a:endParaRPr>
          </a:p>
        </p:txBody>
      </p:sp>
    </p:spTree>
    <p:extLst>
      <p:ext uri="{BB962C8B-B14F-4D97-AF65-F5344CB8AC3E}">
        <p14:creationId xmlns:p14="http://schemas.microsoft.com/office/powerpoint/2010/main" val="3729604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2120" y="2193178"/>
            <a:ext cx="5728713" cy="1746705"/>
          </a:xfrm>
          <a:prstGeom prst="rect">
            <a:avLst/>
          </a:prstGeom>
        </p:spPr>
        <p:txBody>
          <a:bodyPr spcFirstLastPara="1" wrap="square" lIns="91425" tIns="0" rIns="91425" bIns="0" anchor="b" anchorCtr="0">
            <a:noAutofit/>
          </a:bodyPr>
          <a:lstStyle/>
          <a:p>
            <a:pPr algn="ctr"/>
            <a:r>
              <a:rPr lang="en" sz="6000">
                <a:solidFill>
                  <a:schemeClr val="tx1"/>
                </a:solidFill>
              </a:rPr>
              <a:t>Machine Learning Techniques</a:t>
            </a:r>
            <a:endParaRPr lang="en-US">
              <a:solidFill>
                <a:schemeClr val="tx1"/>
              </a:solidFill>
            </a:endParaRP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1977482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849737" y="1199590"/>
            <a:ext cx="5100463" cy="1735500"/>
          </a:xfrm>
          <a:prstGeom prst="rect">
            <a:avLst/>
          </a:prstGeom>
        </p:spPr>
        <p:txBody>
          <a:bodyPr spcFirstLastPara="1" wrap="square" lIns="91425" tIns="0" rIns="91425" bIns="0" anchor="b" anchorCtr="0">
            <a:noAutofit/>
          </a:bodyPr>
          <a:lstStyle/>
          <a:p>
            <a:pPr algn="ctr"/>
            <a:r>
              <a:rPr lang="en" sz="6000">
                <a:solidFill>
                  <a:schemeClr val="tx1"/>
                </a:solidFill>
              </a:rPr>
              <a:t>Practical Motivation</a:t>
            </a:r>
            <a:endParaRPr lang="en-US"/>
          </a:p>
        </p:txBody>
      </p:sp>
      <p:sp>
        <p:nvSpPr>
          <p:cNvPr id="351" name="Google Shape;351;p31"/>
          <p:cNvSpPr/>
          <p:nvPr/>
        </p:nvSpPr>
        <p:spPr>
          <a:xfrm>
            <a:off x="3168968" y="3369004"/>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3168968" y="3369044"/>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714225" y="3309471"/>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672354" y="362581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3351350" y="1709625"/>
            <a:ext cx="3753600" cy="5055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US" b="0" i="0">
                <a:solidFill>
                  <a:srgbClr val="ECECEC"/>
                </a:solidFill>
                <a:effectLst/>
                <a:latin typeface="Metrophobic" panose="020B0604020202020204" charset="0"/>
              </a:rPr>
              <a:t>Popular gradient boosted trees used in classification task</a:t>
            </a:r>
            <a:endParaRPr>
              <a:latin typeface="Metrophobic" panose="020B0604020202020204" charset="0"/>
            </a:endParaRPr>
          </a:p>
        </p:txBody>
      </p:sp>
      <p:sp>
        <p:nvSpPr>
          <p:cNvPr id="529" name="Google Shape;529;p34"/>
          <p:cNvSpPr txBox="1">
            <a:spLocks noGrp="1"/>
          </p:cNvSpPr>
          <p:nvPr>
            <p:ph type="subTitle" idx="2"/>
          </p:nvPr>
        </p:nvSpPr>
        <p:spPr>
          <a:xfrm>
            <a:off x="3351349" y="1355825"/>
            <a:ext cx="2757529" cy="3057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SG" err="1"/>
              <a:t>XGBoost</a:t>
            </a:r>
            <a:r>
              <a:rPr lang="en-SG"/>
              <a:t> Classifier</a:t>
            </a:r>
            <a:endParaRPr/>
          </a:p>
        </p:txBody>
      </p:sp>
      <p:sp>
        <p:nvSpPr>
          <p:cNvPr id="530" name="Google Shape;530;p34"/>
          <p:cNvSpPr txBox="1">
            <a:spLocks noGrp="1"/>
          </p:cNvSpPr>
          <p:nvPr>
            <p:ph type="subTitle" idx="3"/>
          </p:nvPr>
        </p:nvSpPr>
        <p:spPr>
          <a:xfrm>
            <a:off x="3351350" y="2780700"/>
            <a:ext cx="3753600" cy="5055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US"/>
              <a:t>Combines the output of multiple decision trees into a single result.</a:t>
            </a:r>
          </a:p>
        </p:txBody>
      </p:sp>
      <p:sp>
        <p:nvSpPr>
          <p:cNvPr id="531" name="Google Shape;531;p34"/>
          <p:cNvSpPr txBox="1">
            <a:spLocks noGrp="1"/>
          </p:cNvSpPr>
          <p:nvPr>
            <p:ph type="subTitle" idx="4"/>
          </p:nvPr>
        </p:nvSpPr>
        <p:spPr>
          <a:xfrm>
            <a:off x="3351349" y="2426900"/>
            <a:ext cx="2680927" cy="3057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a:t>Random Forest</a:t>
            </a:r>
            <a:endParaRPr/>
          </a:p>
        </p:txBody>
      </p:sp>
      <p:sp>
        <p:nvSpPr>
          <p:cNvPr id="532" name="Google Shape;532;p34"/>
          <p:cNvSpPr txBox="1">
            <a:spLocks noGrp="1"/>
          </p:cNvSpPr>
          <p:nvPr>
            <p:ph type="subTitle" idx="5"/>
          </p:nvPr>
        </p:nvSpPr>
        <p:spPr>
          <a:xfrm>
            <a:off x="3351350" y="3851775"/>
            <a:ext cx="3753600" cy="5055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a:t>Classic regression model for multi-class problem</a:t>
            </a:r>
            <a:endParaRPr/>
          </a:p>
        </p:txBody>
      </p:sp>
      <p:sp>
        <p:nvSpPr>
          <p:cNvPr id="533" name="Google Shape;533;p34"/>
          <p:cNvSpPr txBox="1">
            <a:spLocks noGrp="1"/>
          </p:cNvSpPr>
          <p:nvPr>
            <p:ph type="subTitle" idx="6"/>
          </p:nvPr>
        </p:nvSpPr>
        <p:spPr>
          <a:xfrm>
            <a:off x="3351350" y="3497975"/>
            <a:ext cx="4418904" cy="3057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SG"/>
              <a:t>Multinomial Logistic Regression</a:t>
            </a:r>
            <a:endParaRPr/>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Compared Three Models</a:t>
            </a:r>
            <a:endParaRPr/>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561" name="Google Shape;561;p34"/>
          <p:cNvSpPr/>
          <p:nvPr/>
        </p:nvSpPr>
        <p:spPr>
          <a:xfrm>
            <a:off x="2095625" y="1277433"/>
            <a:ext cx="1016100" cy="10161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2095625" y="2342922"/>
            <a:ext cx="1016100" cy="10161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2095625" y="3408422"/>
            <a:ext cx="1016100" cy="10161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34"/>
          <p:cNvGrpSpPr/>
          <p:nvPr/>
        </p:nvGrpSpPr>
        <p:grpSpPr>
          <a:xfrm>
            <a:off x="7889455" y="1392249"/>
            <a:ext cx="240229" cy="233993"/>
            <a:chOff x="5548725" y="1996100"/>
            <a:chExt cx="275650" cy="269950"/>
          </a:xfrm>
        </p:grpSpPr>
        <p:sp>
          <p:nvSpPr>
            <p:cNvPr id="565" name="Google Shape;565;p34"/>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4"/>
          <p:cNvSpPr txBox="1"/>
          <p:nvPr/>
        </p:nvSpPr>
        <p:spPr>
          <a:xfrm>
            <a:off x="7156900" y="1436193"/>
            <a:ext cx="6672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3:15</a:t>
            </a:r>
            <a:endParaRPr sz="1000">
              <a:solidFill>
                <a:schemeClr val="accent1"/>
              </a:solidFill>
              <a:latin typeface="Metrophobic"/>
              <a:ea typeface="Metrophobic"/>
              <a:cs typeface="Metrophobic"/>
              <a:sym typeface="Metrophobic"/>
            </a:endParaRPr>
          </a:p>
        </p:txBody>
      </p:sp>
      <p:grpSp>
        <p:nvGrpSpPr>
          <p:cNvPr id="568" name="Google Shape;568;p34"/>
          <p:cNvGrpSpPr/>
          <p:nvPr/>
        </p:nvGrpSpPr>
        <p:grpSpPr>
          <a:xfrm>
            <a:off x="7889455" y="2465563"/>
            <a:ext cx="240229" cy="233993"/>
            <a:chOff x="5548725" y="1996100"/>
            <a:chExt cx="275650" cy="269950"/>
          </a:xfrm>
        </p:grpSpPr>
        <p:sp>
          <p:nvSpPr>
            <p:cNvPr id="569" name="Google Shape;569;p34"/>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34"/>
          <p:cNvSpPr txBox="1"/>
          <p:nvPr/>
        </p:nvSpPr>
        <p:spPr>
          <a:xfrm>
            <a:off x="7156900" y="2509509"/>
            <a:ext cx="6672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3:20</a:t>
            </a:r>
            <a:endParaRPr sz="1000">
              <a:solidFill>
                <a:schemeClr val="accent1"/>
              </a:solidFill>
              <a:latin typeface="Metrophobic"/>
              <a:ea typeface="Metrophobic"/>
              <a:cs typeface="Metrophobic"/>
              <a:sym typeface="Metrophobic"/>
            </a:endParaRPr>
          </a:p>
        </p:txBody>
      </p:sp>
      <p:grpSp>
        <p:nvGrpSpPr>
          <p:cNvPr id="572" name="Google Shape;572;p34"/>
          <p:cNvGrpSpPr/>
          <p:nvPr/>
        </p:nvGrpSpPr>
        <p:grpSpPr>
          <a:xfrm>
            <a:off x="7889455" y="3533225"/>
            <a:ext cx="240229" cy="233993"/>
            <a:chOff x="5548725" y="1996100"/>
            <a:chExt cx="275650" cy="269950"/>
          </a:xfrm>
        </p:grpSpPr>
        <p:sp>
          <p:nvSpPr>
            <p:cNvPr id="573" name="Google Shape;573;p34"/>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34"/>
          <p:cNvSpPr txBox="1"/>
          <p:nvPr/>
        </p:nvSpPr>
        <p:spPr>
          <a:xfrm>
            <a:off x="7156900" y="3577169"/>
            <a:ext cx="6672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3:10</a:t>
            </a:r>
            <a:endParaRPr sz="1000">
              <a:solidFill>
                <a:schemeClr val="accent1"/>
              </a:solidFill>
              <a:latin typeface="Metrophobic"/>
              <a:ea typeface="Metrophobic"/>
              <a:cs typeface="Metrophobic"/>
              <a:sym typeface="Metrophobic"/>
            </a:endParaRPr>
          </a:p>
        </p:txBody>
      </p:sp>
      <p:grpSp>
        <p:nvGrpSpPr>
          <p:cNvPr id="576" name="Google Shape;576;p34"/>
          <p:cNvGrpSpPr/>
          <p:nvPr/>
        </p:nvGrpSpPr>
        <p:grpSpPr>
          <a:xfrm>
            <a:off x="2372888" y="3690869"/>
            <a:ext cx="461567" cy="451219"/>
            <a:chOff x="1039463" y="2686382"/>
            <a:chExt cx="461567" cy="451219"/>
          </a:xfrm>
        </p:grpSpPr>
        <p:sp>
          <p:nvSpPr>
            <p:cNvPr id="577" name="Google Shape;577;p34"/>
            <p:cNvSpPr/>
            <p:nvPr/>
          </p:nvSpPr>
          <p:spPr>
            <a:xfrm>
              <a:off x="1201491" y="2831054"/>
              <a:ext cx="138232" cy="162216"/>
            </a:xfrm>
            <a:custGeom>
              <a:avLst/>
              <a:gdLst/>
              <a:ahLst/>
              <a:cxnLst/>
              <a:rect l="l" t="t" r="r" b="b"/>
              <a:pathLst>
                <a:path w="2899" h="3402" extrusionOk="0">
                  <a:moveTo>
                    <a:pt x="1082" y="2265"/>
                  </a:moveTo>
                  <a:cubicBezTo>
                    <a:pt x="1289" y="2265"/>
                    <a:pt x="1443" y="2431"/>
                    <a:pt x="1443" y="2625"/>
                  </a:cubicBezTo>
                  <a:cubicBezTo>
                    <a:pt x="1443" y="2833"/>
                    <a:pt x="1304" y="3027"/>
                    <a:pt x="1082" y="3027"/>
                  </a:cubicBezTo>
                  <a:lnTo>
                    <a:pt x="735" y="3027"/>
                  </a:lnTo>
                  <a:cubicBezTo>
                    <a:pt x="541" y="3027"/>
                    <a:pt x="374" y="2860"/>
                    <a:pt x="374" y="2666"/>
                  </a:cubicBezTo>
                  <a:cubicBezTo>
                    <a:pt x="374" y="2459"/>
                    <a:pt x="513" y="2265"/>
                    <a:pt x="735" y="2265"/>
                  </a:cubicBezTo>
                  <a:close/>
                  <a:moveTo>
                    <a:pt x="1622" y="0"/>
                  </a:moveTo>
                  <a:cubicBezTo>
                    <a:pt x="1608" y="0"/>
                    <a:pt x="1595" y="1"/>
                    <a:pt x="1581" y="3"/>
                  </a:cubicBezTo>
                  <a:cubicBezTo>
                    <a:pt x="1498" y="31"/>
                    <a:pt x="1443" y="101"/>
                    <a:pt x="1443" y="198"/>
                  </a:cubicBezTo>
                  <a:lnTo>
                    <a:pt x="1443" y="2000"/>
                  </a:lnTo>
                  <a:cubicBezTo>
                    <a:pt x="1345" y="1932"/>
                    <a:pt x="1221" y="1904"/>
                    <a:pt x="1082" y="1904"/>
                  </a:cubicBezTo>
                  <a:lnTo>
                    <a:pt x="735" y="1904"/>
                  </a:lnTo>
                  <a:cubicBezTo>
                    <a:pt x="319" y="1904"/>
                    <a:pt x="0" y="2250"/>
                    <a:pt x="0" y="2666"/>
                  </a:cubicBezTo>
                  <a:cubicBezTo>
                    <a:pt x="0" y="3069"/>
                    <a:pt x="333" y="3402"/>
                    <a:pt x="735" y="3402"/>
                  </a:cubicBezTo>
                  <a:lnTo>
                    <a:pt x="1082" y="3402"/>
                  </a:lnTo>
                  <a:cubicBezTo>
                    <a:pt x="1511" y="3402"/>
                    <a:pt x="1816" y="3041"/>
                    <a:pt x="1816" y="2625"/>
                  </a:cubicBezTo>
                  <a:lnTo>
                    <a:pt x="1816" y="614"/>
                  </a:lnTo>
                  <a:cubicBezTo>
                    <a:pt x="1900" y="669"/>
                    <a:pt x="2011" y="725"/>
                    <a:pt x="2149" y="767"/>
                  </a:cubicBezTo>
                  <a:cubicBezTo>
                    <a:pt x="2441" y="863"/>
                    <a:pt x="2510" y="1072"/>
                    <a:pt x="2510" y="1072"/>
                  </a:cubicBezTo>
                  <a:lnTo>
                    <a:pt x="2524" y="1100"/>
                  </a:lnTo>
                  <a:cubicBezTo>
                    <a:pt x="2546" y="1177"/>
                    <a:pt x="2612" y="1219"/>
                    <a:pt x="2687" y="1219"/>
                  </a:cubicBezTo>
                  <a:cubicBezTo>
                    <a:pt x="2707" y="1219"/>
                    <a:pt x="2726" y="1216"/>
                    <a:pt x="2746" y="1211"/>
                  </a:cubicBezTo>
                  <a:cubicBezTo>
                    <a:pt x="2843" y="1183"/>
                    <a:pt x="2898" y="1085"/>
                    <a:pt x="2870" y="989"/>
                  </a:cubicBezTo>
                  <a:lnTo>
                    <a:pt x="2870" y="974"/>
                  </a:lnTo>
                  <a:cubicBezTo>
                    <a:pt x="2829" y="822"/>
                    <a:pt x="2649" y="530"/>
                    <a:pt x="2260" y="420"/>
                  </a:cubicBezTo>
                  <a:cubicBezTo>
                    <a:pt x="1927" y="309"/>
                    <a:pt x="1789" y="101"/>
                    <a:pt x="1789" y="87"/>
                  </a:cubicBezTo>
                  <a:cubicBezTo>
                    <a:pt x="1754" y="29"/>
                    <a:pt x="1690" y="0"/>
                    <a:pt x="1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1039463" y="2686382"/>
              <a:ext cx="461567" cy="451219"/>
            </a:xfrm>
            <a:custGeom>
              <a:avLst/>
              <a:gdLst/>
              <a:ahLst/>
              <a:cxnLst/>
              <a:rect l="l" t="t" r="r" b="b"/>
              <a:pathLst>
                <a:path w="9680" h="9463" extrusionOk="0">
                  <a:moveTo>
                    <a:pt x="1228" y="375"/>
                  </a:moveTo>
                  <a:cubicBezTo>
                    <a:pt x="1422" y="375"/>
                    <a:pt x="1616" y="445"/>
                    <a:pt x="1762" y="583"/>
                  </a:cubicBezTo>
                  <a:cubicBezTo>
                    <a:pt x="2053" y="874"/>
                    <a:pt x="2053" y="1360"/>
                    <a:pt x="1762" y="1651"/>
                  </a:cubicBezTo>
                  <a:cubicBezTo>
                    <a:pt x="1616" y="1797"/>
                    <a:pt x="1422" y="1869"/>
                    <a:pt x="1228" y="1869"/>
                  </a:cubicBezTo>
                  <a:cubicBezTo>
                    <a:pt x="1034" y="1869"/>
                    <a:pt x="839" y="1797"/>
                    <a:pt x="694" y="1651"/>
                  </a:cubicBezTo>
                  <a:cubicBezTo>
                    <a:pt x="403" y="1360"/>
                    <a:pt x="403" y="874"/>
                    <a:pt x="694" y="583"/>
                  </a:cubicBezTo>
                  <a:cubicBezTo>
                    <a:pt x="839" y="445"/>
                    <a:pt x="1034" y="375"/>
                    <a:pt x="1228" y="375"/>
                  </a:cubicBezTo>
                  <a:close/>
                  <a:moveTo>
                    <a:pt x="8453" y="375"/>
                  </a:moveTo>
                  <a:cubicBezTo>
                    <a:pt x="8647" y="375"/>
                    <a:pt x="8841" y="445"/>
                    <a:pt x="8987" y="583"/>
                  </a:cubicBezTo>
                  <a:cubicBezTo>
                    <a:pt x="9278" y="874"/>
                    <a:pt x="9278" y="1360"/>
                    <a:pt x="8987" y="1651"/>
                  </a:cubicBezTo>
                  <a:cubicBezTo>
                    <a:pt x="8841" y="1797"/>
                    <a:pt x="8647" y="1869"/>
                    <a:pt x="8453" y="1869"/>
                  </a:cubicBezTo>
                  <a:cubicBezTo>
                    <a:pt x="8259" y="1869"/>
                    <a:pt x="8065" y="1797"/>
                    <a:pt x="7919" y="1651"/>
                  </a:cubicBezTo>
                  <a:cubicBezTo>
                    <a:pt x="7627" y="1360"/>
                    <a:pt x="7627" y="874"/>
                    <a:pt x="7919" y="583"/>
                  </a:cubicBezTo>
                  <a:cubicBezTo>
                    <a:pt x="8065" y="445"/>
                    <a:pt x="8259" y="375"/>
                    <a:pt x="8453" y="375"/>
                  </a:cubicBezTo>
                  <a:close/>
                  <a:moveTo>
                    <a:pt x="1228" y="7590"/>
                  </a:moveTo>
                  <a:cubicBezTo>
                    <a:pt x="1422" y="7590"/>
                    <a:pt x="1616" y="7663"/>
                    <a:pt x="1762" y="7808"/>
                  </a:cubicBezTo>
                  <a:cubicBezTo>
                    <a:pt x="2053" y="8100"/>
                    <a:pt x="2053" y="8585"/>
                    <a:pt x="1762" y="8876"/>
                  </a:cubicBezTo>
                  <a:cubicBezTo>
                    <a:pt x="1616" y="9022"/>
                    <a:pt x="1422" y="9094"/>
                    <a:pt x="1228" y="9094"/>
                  </a:cubicBezTo>
                  <a:cubicBezTo>
                    <a:pt x="1034" y="9094"/>
                    <a:pt x="839" y="9022"/>
                    <a:pt x="694" y="8876"/>
                  </a:cubicBezTo>
                  <a:cubicBezTo>
                    <a:pt x="555" y="8738"/>
                    <a:pt x="472" y="8544"/>
                    <a:pt x="472" y="8349"/>
                  </a:cubicBezTo>
                  <a:cubicBezTo>
                    <a:pt x="472" y="8141"/>
                    <a:pt x="555" y="7961"/>
                    <a:pt x="694" y="7808"/>
                  </a:cubicBezTo>
                  <a:cubicBezTo>
                    <a:pt x="839" y="7663"/>
                    <a:pt x="1034" y="7590"/>
                    <a:pt x="1228" y="7590"/>
                  </a:cubicBezTo>
                  <a:close/>
                  <a:moveTo>
                    <a:pt x="8453" y="7590"/>
                  </a:moveTo>
                  <a:cubicBezTo>
                    <a:pt x="8647" y="7590"/>
                    <a:pt x="8841" y="7663"/>
                    <a:pt x="8987" y="7808"/>
                  </a:cubicBezTo>
                  <a:cubicBezTo>
                    <a:pt x="9278" y="8100"/>
                    <a:pt x="9278" y="8585"/>
                    <a:pt x="8987" y="8876"/>
                  </a:cubicBezTo>
                  <a:cubicBezTo>
                    <a:pt x="8841" y="9022"/>
                    <a:pt x="8647" y="9094"/>
                    <a:pt x="8453" y="9094"/>
                  </a:cubicBezTo>
                  <a:cubicBezTo>
                    <a:pt x="8259" y="9094"/>
                    <a:pt x="8065" y="9022"/>
                    <a:pt x="7919" y="8876"/>
                  </a:cubicBezTo>
                  <a:cubicBezTo>
                    <a:pt x="7627" y="8585"/>
                    <a:pt x="7627" y="8100"/>
                    <a:pt x="7919" y="7808"/>
                  </a:cubicBezTo>
                  <a:cubicBezTo>
                    <a:pt x="8065" y="7663"/>
                    <a:pt x="8259" y="7590"/>
                    <a:pt x="8453" y="7590"/>
                  </a:cubicBezTo>
                  <a:close/>
                  <a:moveTo>
                    <a:pt x="1228" y="1"/>
                  </a:moveTo>
                  <a:cubicBezTo>
                    <a:pt x="940" y="1"/>
                    <a:pt x="652" y="112"/>
                    <a:pt x="431" y="334"/>
                  </a:cubicBezTo>
                  <a:cubicBezTo>
                    <a:pt x="0" y="763"/>
                    <a:pt x="0" y="1484"/>
                    <a:pt x="431" y="1915"/>
                  </a:cubicBezTo>
                  <a:cubicBezTo>
                    <a:pt x="648" y="2132"/>
                    <a:pt x="939" y="2241"/>
                    <a:pt x="1228" y="2241"/>
                  </a:cubicBezTo>
                  <a:cubicBezTo>
                    <a:pt x="1456" y="2241"/>
                    <a:pt x="1683" y="2173"/>
                    <a:pt x="1873" y="2039"/>
                  </a:cubicBezTo>
                  <a:lnTo>
                    <a:pt x="2580" y="2732"/>
                  </a:lnTo>
                  <a:cubicBezTo>
                    <a:pt x="2524" y="2788"/>
                    <a:pt x="2483" y="2843"/>
                    <a:pt x="2441" y="2913"/>
                  </a:cubicBezTo>
                  <a:cubicBezTo>
                    <a:pt x="2039" y="3440"/>
                    <a:pt x="1817" y="4064"/>
                    <a:pt x="1817" y="4729"/>
                  </a:cubicBezTo>
                  <a:cubicBezTo>
                    <a:pt x="1817" y="5493"/>
                    <a:pt x="2108" y="6199"/>
                    <a:pt x="2580" y="6726"/>
                  </a:cubicBezTo>
                  <a:lnTo>
                    <a:pt x="1873" y="7434"/>
                  </a:lnTo>
                  <a:cubicBezTo>
                    <a:pt x="1682" y="7293"/>
                    <a:pt x="1457" y="7222"/>
                    <a:pt x="1230" y="7222"/>
                  </a:cubicBezTo>
                  <a:cubicBezTo>
                    <a:pt x="943" y="7222"/>
                    <a:pt x="655" y="7334"/>
                    <a:pt x="431" y="7558"/>
                  </a:cubicBezTo>
                  <a:cubicBezTo>
                    <a:pt x="0" y="7989"/>
                    <a:pt x="0" y="8696"/>
                    <a:pt x="431" y="9139"/>
                  </a:cubicBezTo>
                  <a:cubicBezTo>
                    <a:pt x="645" y="9355"/>
                    <a:pt x="933" y="9462"/>
                    <a:pt x="1222" y="9462"/>
                  </a:cubicBezTo>
                  <a:cubicBezTo>
                    <a:pt x="1512" y="9462"/>
                    <a:pt x="1803" y="9355"/>
                    <a:pt x="2025" y="9139"/>
                  </a:cubicBezTo>
                  <a:cubicBezTo>
                    <a:pt x="2400" y="8751"/>
                    <a:pt x="2455" y="8128"/>
                    <a:pt x="2136" y="7697"/>
                  </a:cubicBezTo>
                  <a:lnTo>
                    <a:pt x="2844" y="6990"/>
                  </a:lnTo>
                  <a:cubicBezTo>
                    <a:pt x="3371" y="7462"/>
                    <a:pt x="4077" y="7753"/>
                    <a:pt x="4841" y="7753"/>
                  </a:cubicBezTo>
                  <a:cubicBezTo>
                    <a:pt x="5603" y="7753"/>
                    <a:pt x="6311" y="7462"/>
                    <a:pt x="6838" y="6990"/>
                  </a:cubicBezTo>
                  <a:lnTo>
                    <a:pt x="7531" y="7697"/>
                  </a:lnTo>
                  <a:cubicBezTo>
                    <a:pt x="7226" y="8128"/>
                    <a:pt x="7267" y="8751"/>
                    <a:pt x="7655" y="9139"/>
                  </a:cubicBezTo>
                  <a:cubicBezTo>
                    <a:pt x="7870" y="9355"/>
                    <a:pt x="8158" y="9462"/>
                    <a:pt x="8448" y="9462"/>
                  </a:cubicBezTo>
                  <a:cubicBezTo>
                    <a:pt x="8737" y="9462"/>
                    <a:pt x="9029" y="9355"/>
                    <a:pt x="9251" y="9139"/>
                  </a:cubicBezTo>
                  <a:cubicBezTo>
                    <a:pt x="9680" y="8710"/>
                    <a:pt x="9680" y="7989"/>
                    <a:pt x="9251" y="7558"/>
                  </a:cubicBezTo>
                  <a:cubicBezTo>
                    <a:pt x="9026" y="7334"/>
                    <a:pt x="8737" y="7222"/>
                    <a:pt x="8448" y="7222"/>
                  </a:cubicBezTo>
                  <a:cubicBezTo>
                    <a:pt x="8219" y="7222"/>
                    <a:pt x="7990" y="7293"/>
                    <a:pt x="7794" y="7434"/>
                  </a:cubicBezTo>
                  <a:lnTo>
                    <a:pt x="7100" y="6726"/>
                  </a:lnTo>
                  <a:cubicBezTo>
                    <a:pt x="7572" y="6199"/>
                    <a:pt x="7849" y="5493"/>
                    <a:pt x="7849" y="4729"/>
                  </a:cubicBezTo>
                  <a:cubicBezTo>
                    <a:pt x="7849" y="4078"/>
                    <a:pt x="7642" y="3440"/>
                    <a:pt x="7254" y="2913"/>
                  </a:cubicBezTo>
                  <a:cubicBezTo>
                    <a:pt x="7198" y="2858"/>
                    <a:pt x="7156" y="2788"/>
                    <a:pt x="7100" y="2732"/>
                  </a:cubicBezTo>
                  <a:lnTo>
                    <a:pt x="7794" y="2039"/>
                  </a:lnTo>
                  <a:cubicBezTo>
                    <a:pt x="7989" y="2173"/>
                    <a:pt x="8220" y="2241"/>
                    <a:pt x="8450" y="2241"/>
                  </a:cubicBezTo>
                  <a:cubicBezTo>
                    <a:pt x="8742" y="2241"/>
                    <a:pt x="9033" y="2132"/>
                    <a:pt x="9251" y="1915"/>
                  </a:cubicBezTo>
                  <a:cubicBezTo>
                    <a:pt x="9680" y="1471"/>
                    <a:pt x="9680" y="763"/>
                    <a:pt x="9251" y="334"/>
                  </a:cubicBezTo>
                  <a:cubicBezTo>
                    <a:pt x="9029" y="112"/>
                    <a:pt x="8741" y="1"/>
                    <a:pt x="8453" y="1"/>
                  </a:cubicBezTo>
                  <a:cubicBezTo>
                    <a:pt x="8165" y="1"/>
                    <a:pt x="7877" y="112"/>
                    <a:pt x="7655" y="334"/>
                  </a:cubicBezTo>
                  <a:cubicBezTo>
                    <a:pt x="7281" y="708"/>
                    <a:pt x="7226" y="1332"/>
                    <a:pt x="7531" y="1776"/>
                  </a:cubicBezTo>
                  <a:lnTo>
                    <a:pt x="6838" y="2469"/>
                  </a:lnTo>
                  <a:cubicBezTo>
                    <a:pt x="6518" y="2192"/>
                    <a:pt x="6130" y="1970"/>
                    <a:pt x="5714" y="1845"/>
                  </a:cubicBezTo>
                  <a:cubicBezTo>
                    <a:pt x="5697" y="1840"/>
                    <a:pt x="5680" y="1838"/>
                    <a:pt x="5662" y="1838"/>
                  </a:cubicBezTo>
                  <a:cubicBezTo>
                    <a:pt x="5581" y="1838"/>
                    <a:pt x="5501" y="1890"/>
                    <a:pt x="5479" y="1970"/>
                  </a:cubicBezTo>
                  <a:cubicBezTo>
                    <a:pt x="5451" y="2067"/>
                    <a:pt x="5506" y="2164"/>
                    <a:pt x="5603" y="2192"/>
                  </a:cubicBezTo>
                  <a:cubicBezTo>
                    <a:pt x="6144" y="2358"/>
                    <a:pt x="6616" y="2691"/>
                    <a:pt x="6949" y="3135"/>
                  </a:cubicBezTo>
                  <a:cubicBezTo>
                    <a:pt x="7309" y="3607"/>
                    <a:pt x="7489" y="4147"/>
                    <a:pt x="7489" y="4729"/>
                  </a:cubicBezTo>
                  <a:cubicBezTo>
                    <a:pt x="7489" y="6199"/>
                    <a:pt x="6296" y="7379"/>
                    <a:pt x="4841" y="7379"/>
                  </a:cubicBezTo>
                  <a:cubicBezTo>
                    <a:pt x="3384" y="7379"/>
                    <a:pt x="2191" y="6199"/>
                    <a:pt x="2191" y="4729"/>
                  </a:cubicBezTo>
                  <a:cubicBezTo>
                    <a:pt x="2191" y="4147"/>
                    <a:pt x="2372" y="3592"/>
                    <a:pt x="2733" y="3135"/>
                  </a:cubicBezTo>
                  <a:cubicBezTo>
                    <a:pt x="3065" y="2677"/>
                    <a:pt x="3550" y="2344"/>
                    <a:pt x="4092" y="2192"/>
                  </a:cubicBezTo>
                  <a:cubicBezTo>
                    <a:pt x="4188" y="2164"/>
                    <a:pt x="4244" y="2067"/>
                    <a:pt x="4216" y="1956"/>
                  </a:cubicBezTo>
                  <a:cubicBezTo>
                    <a:pt x="4193" y="1876"/>
                    <a:pt x="4123" y="1824"/>
                    <a:pt x="4045" y="1824"/>
                  </a:cubicBezTo>
                  <a:cubicBezTo>
                    <a:pt x="4028" y="1824"/>
                    <a:pt x="4011" y="1827"/>
                    <a:pt x="3994" y="1832"/>
                  </a:cubicBezTo>
                  <a:cubicBezTo>
                    <a:pt x="3565" y="1956"/>
                    <a:pt x="3176" y="2178"/>
                    <a:pt x="2844" y="2469"/>
                  </a:cubicBezTo>
                  <a:lnTo>
                    <a:pt x="2136" y="1776"/>
                  </a:lnTo>
                  <a:cubicBezTo>
                    <a:pt x="2455" y="1332"/>
                    <a:pt x="2413" y="722"/>
                    <a:pt x="2025" y="334"/>
                  </a:cubicBezTo>
                  <a:cubicBezTo>
                    <a:pt x="1803" y="112"/>
                    <a:pt x="1515" y="1"/>
                    <a:pt x="1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1261000" y="2768207"/>
              <a:ext cx="19502" cy="17452"/>
            </a:xfrm>
            <a:custGeom>
              <a:avLst/>
              <a:gdLst/>
              <a:ahLst/>
              <a:cxnLst/>
              <a:rect l="l" t="t" r="r" b="b"/>
              <a:pathLst>
                <a:path w="409" h="366" extrusionOk="0">
                  <a:moveTo>
                    <a:pt x="200" y="1"/>
                  </a:moveTo>
                  <a:cubicBezTo>
                    <a:pt x="160" y="1"/>
                    <a:pt x="118" y="15"/>
                    <a:pt x="84" y="46"/>
                  </a:cubicBezTo>
                  <a:cubicBezTo>
                    <a:pt x="14" y="101"/>
                    <a:pt x="0" y="212"/>
                    <a:pt x="56" y="282"/>
                  </a:cubicBezTo>
                  <a:cubicBezTo>
                    <a:pt x="95" y="339"/>
                    <a:pt x="156" y="365"/>
                    <a:pt x="215" y="365"/>
                  </a:cubicBezTo>
                  <a:cubicBezTo>
                    <a:pt x="299" y="365"/>
                    <a:pt x="380" y="310"/>
                    <a:pt x="389" y="212"/>
                  </a:cubicBezTo>
                  <a:cubicBezTo>
                    <a:pt x="409" y="92"/>
                    <a:pt x="306" y="1"/>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4"/>
          <p:cNvGrpSpPr/>
          <p:nvPr/>
        </p:nvGrpSpPr>
        <p:grpSpPr>
          <a:xfrm>
            <a:off x="2378193" y="2676527"/>
            <a:ext cx="450981" cy="348899"/>
            <a:chOff x="1044755" y="2004602"/>
            <a:chExt cx="450981" cy="348899"/>
          </a:xfrm>
        </p:grpSpPr>
        <p:sp>
          <p:nvSpPr>
            <p:cNvPr id="581" name="Google Shape;581;p34"/>
            <p:cNvSpPr/>
            <p:nvPr/>
          </p:nvSpPr>
          <p:spPr>
            <a:xfrm>
              <a:off x="1044755" y="2004602"/>
              <a:ext cx="450981" cy="258630"/>
            </a:xfrm>
            <a:custGeom>
              <a:avLst/>
              <a:gdLst/>
              <a:ahLst/>
              <a:cxnLst/>
              <a:rect l="l" t="t" r="r" b="b"/>
              <a:pathLst>
                <a:path w="9458" h="5424" extrusionOk="0">
                  <a:moveTo>
                    <a:pt x="971" y="1498"/>
                  </a:moveTo>
                  <a:lnTo>
                    <a:pt x="971" y="3926"/>
                  </a:lnTo>
                  <a:lnTo>
                    <a:pt x="361" y="3926"/>
                  </a:lnTo>
                  <a:lnTo>
                    <a:pt x="361" y="1498"/>
                  </a:lnTo>
                  <a:close/>
                  <a:moveTo>
                    <a:pt x="9097" y="1498"/>
                  </a:moveTo>
                  <a:lnTo>
                    <a:pt x="9097" y="3926"/>
                  </a:lnTo>
                  <a:lnTo>
                    <a:pt x="8474" y="3926"/>
                  </a:lnTo>
                  <a:lnTo>
                    <a:pt x="8474" y="1498"/>
                  </a:lnTo>
                  <a:close/>
                  <a:moveTo>
                    <a:pt x="2011" y="916"/>
                  </a:moveTo>
                  <a:lnTo>
                    <a:pt x="2011" y="4521"/>
                  </a:lnTo>
                  <a:lnTo>
                    <a:pt x="1346" y="4521"/>
                  </a:lnTo>
                  <a:lnTo>
                    <a:pt x="1346" y="916"/>
                  </a:lnTo>
                  <a:close/>
                  <a:moveTo>
                    <a:pt x="8113" y="916"/>
                  </a:moveTo>
                  <a:lnTo>
                    <a:pt x="8113" y="4521"/>
                  </a:lnTo>
                  <a:lnTo>
                    <a:pt x="7433" y="4521"/>
                  </a:lnTo>
                  <a:lnTo>
                    <a:pt x="7433" y="916"/>
                  </a:lnTo>
                  <a:close/>
                  <a:moveTo>
                    <a:pt x="2206" y="0"/>
                  </a:moveTo>
                  <a:cubicBezTo>
                    <a:pt x="2095" y="0"/>
                    <a:pt x="2011" y="84"/>
                    <a:pt x="2011" y="195"/>
                  </a:cubicBezTo>
                  <a:lnTo>
                    <a:pt x="2011" y="542"/>
                  </a:lnTo>
                  <a:lnTo>
                    <a:pt x="1165" y="542"/>
                  </a:lnTo>
                  <a:cubicBezTo>
                    <a:pt x="1054" y="542"/>
                    <a:pt x="971" y="625"/>
                    <a:pt x="971" y="736"/>
                  </a:cubicBezTo>
                  <a:lnTo>
                    <a:pt x="971" y="1138"/>
                  </a:lnTo>
                  <a:lnTo>
                    <a:pt x="181" y="1138"/>
                  </a:lnTo>
                  <a:cubicBezTo>
                    <a:pt x="83" y="1138"/>
                    <a:pt x="0" y="1221"/>
                    <a:pt x="0" y="1318"/>
                  </a:cubicBezTo>
                  <a:lnTo>
                    <a:pt x="0" y="4105"/>
                  </a:lnTo>
                  <a:cubicBezTo>
                    <a:pt x="0" y="4216"/>
                    <a:pt x="83" y="4300"/>
                    <a:pt x="181" y="4300"/>
                  </a:cubicBezTo>
                  <a:lnTo>
                    <a:pt x="971" y="4300"/>
                  </a:lnTo>
                  <a:lnTo>
                    <a:pt x="971" y="4702"/>
                  </a:lnTo>
                  <a:cubicBezTo>
                    <a:pt x="971" y="4799"/>
                    <a:pt x="1054" y="4882"/>
                    <a:pt x="1165" y="4882"/>
                  </a:cubicBezTo>
                  <a:lnTo>
                    <a:pt x="2011" y="4882"/>
                  </a:lnTo>
                  <a:lnTo>
                    <a:pt x="2011" y="5243"/>
                  </a:lnTo>
                  <a:cubicBezTo>
                    <a:pt x="2011" y="5340"/>
                    <a:pt x="2095" y="5423"/>
                    <a:pt x="2206" y="5423"/>
                  </a:cubicBezTo>
                  <a:lnTo>
                    <a:pt x="7254" y="5423"/>
                  </a:lnTo>
                  <a:cubicBezTo>
                    <a:pt x="7350" y="5423"/>
                    <a:pt x="7433" y="5340"/>
                    <a:pt x="7433" y="5243"/>
                  </a:cubicBezTo>
                  <a:lnTo>
                    <a:pt x="7433" y="4882"/>
                  </a:lnTo>
                  <a:lnTo>
                    <a:pt x="8293" y="4882"/>
                  </a:lnTo>
                  <a:cubicBezTo>
                    <a:pt x="8391" y="4882"/>
                    <a:pt x="8474" y="4799"/>
                    <a:pt x="8474" y="4702"/>
                  </a:cubicBezTo>
                  <a:lnTo>
                    <a:pt x="8474" y="4300"/>
                  </a:lnTo>
                  <a:lnTo>
                    <a:pt x="9278" y="4300"/>
                  </a:lnTo>
                  <a:cubicBezTo>
                    <a:pt x="9375" y="4300"/>
                    <a:pt x="9458" y="4216"/>
                    <a:pt x="9458" y="4105"/>
                  </a:cubicBezTo>
                  <a:lnTo>
                    <a:pt x="9458" y="1318"/>
                  </a:lnTo>
                  <a:cubicBezTo>
                    <a:pt x="9458" y="1221"/>
                    <a:pt x="9375" y="1138"/>
                    <a:pt x="9278" y="1138"/>
                  </a:cubicBezTo>
                  <a:lnTo>
                    <a:pt x="8474" y="1138"/>
                  </a:lnTo>
                  <a:lnTo>
                    <a:pt x="8474" y="736"/>
                  </a:lnTo>
                  <a:cubicBezTo>
                    <a:pt x="8474" y="625"/>
                    <a:pt x="8391" y="542"/>
                    <a:pt x="8293" y="542"/>
                  </a:cubicBezTo>
                  <a:lnTo>
                    <a:pt x="7433" y="542"/>
                  </a:lnTo>
                  <a:lnTo>
                    <a:pt x="7433" y="195"/>
                  </a:lnTo>
                  <a:cubicBezTo>
                    <a:pt x="7433" y="84"/>
                    <a:pt x="7350" y="0"/>
                    <a:pt x="7254" y="0"/>
                  </a:cubicBezTo>
                  <a:lnTo>
                    <a:pt x="5534" y="0"/>
                  </a:lnTo>
                  <a:cubicBezTo>
                    <a:pt x="5436" y="0"/>
                    <a:pt x="5353" y="84"/>
                    <a:pt x="5353" y="195"/>
                  </a:cubicBezTo>
                  <a:cubicBezTo>
                    <a:pt x="5353" y="292"/>
                    <a:pt x="5436" y="375"/>
                    <a:pt x="5534" y="375"/>
                  </a:cubicBezTo>
                  <a:lnTo>
                    <a:pt x="7073" y="375"/>
                  </a:lnTo>
                  <a:lnTo>
                    <a:pt x="7073" y="5063"/>
                  </a:lnTo>
                  <a:lnTo>
                    <a:pt x="2385" y="5063"/>
                  </a:lnTo>
                  <a:lnTo>
                    <a:pt x="2385" y="375"/>
                  </a:lnTo>
                  <a:lnTo>
                    <a:pt x="3911" y="375"/>
                  </a:lnTo>
                  <a:cubicBezTo>
                    <a:pt x="4008" y="375"/>
                    <a:pt x="4092" y="292"/>
                    <a:pt x="4092" y="195"/>
                  </a:cubicBezTo>
                  <a:cubicBezTo>
                    <a:pt x="4092" y="84"/>
                    <a:pt x="4008" y="0"/>
                    <a:pt x="3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1184278" y="2045324"/>
              <a:ext cx="166030" cy="178237"/>
            </a:xfrm>
            <a:custGeom>
              <a:avLst/>
              <a:gdLst/>
              <a:ahLst/>
              <a:cxnLst/>
              <a:rect l="l" t="t" r="r" b="b"/>
              <a:pathLst>
                <a:path w="3482" h="3738" extrusionOk="0">
                  <a:moveTo>
                    <a:pt x="3120" y="437"/>
                  </a:moveTo>
                  <a:lnTo>
                    <a:pt x="3120" y="783"/>
                  </a:lnTo>
                  <a:lnTo>
                    <a:pt x="1595" y="1241"/>
                  </a:lnTo>
                  <a:lnTo>
                    <a:pt x="1595" y="866"/>
                  </a:lnTo>
                  <a:lnTo>
                    <a:pt x="3120" y="437"/>
                  </a:lnTo>
                  <a:close/>
                  <a:moveTo>
                    <a:pt x="2815" y="2406"/>
                  </a:moveTo>
                  <a:cubicBezTo>
                    <a:pt x="2982" y="2406"/>
                    <a:pt x="3120" y="2530"/>
                    <a:pt x="3120" y="2697"/>
                  </a:cubicBezTo>
                  <a:cubicBezTo>
                    <a:pt x="3120" y="2863"/>
                    <a:pt x="2982" y="2988"/>
                    <a:pt x="2815" y="2988"/>
                  </a:cubicBezTo>
                  <a:lnTo>
                    <a:pt x="2552" y="2988"/>
                  </a:lnTo>
                  <a:cubicBezTo>
                    <a:pt x="2399" y="2988"/>
                    <a:pt x="2261" y="2863"/>
                    <a:pt x="2261" y="2697"/>
                  </a:cubicBezTo>
                  <a:cubicBezTo>
                    <a:pt x="2261" y="2530"/>
                    <a:pt x="2399" y="2406"/>
                    <a:pt x="2552" y="2406"/>
                  </a:cubicBezTo>
                  <a:close/>
                  <a:moveTo>
                    <a:pt x="929" y="2780"/>
                  </a:moveTo>
                  <a:cubicBezTo>
                    <a:pt x="1096" y="2780"/>
                    <a:pt x="1221" y="2919"/>
                    <a:pt x="1221" y="3085"/>
                  </a:cubicBezTo>
                  <a:cubicBezTo>
                    <a:pt x="1221" y="3238"/>
                    <a:pt x="1096" y="3377"/>
                    <a:pt x="929" y="3377"/>
                  </a:cubicBezTo>
                  <a:lnTo>
                    <a:pt x="666" y="3377"/>
                  </a:lnTo>
                  <a:cubicBezTo>
                    <a:pt x="500" y="3377"/>
                    <a:pt x="375" y="3238"/>
                    <a:pt x="375" y="3085"/>
                  </a:cubicBezTo>
                  <a:cubicBezTo>
                    <a:pt x="375" y="2919"/>
                    <a:pt x="500" y="2780"/>
                    <a:pt x="666" y="2780"/>
                  </a:cubicBezTo>
                  <a:close/>
                  <a:moveTo>
                    <a:pt x="3290" y="1"/>
                  </a:moveTo>
                  <a:cubicBezTo>
                    <a:pt x="3275" y="1"/>
                    <a:pt x="3260" y="3"/>
                    <a:pt x="3246" y="6"/>
                  </a:cubicBezTo>
                  <a:lnTo>
                    <a:pt x="1360" y="561"/>
                  </a:lnTo>
                  <a:cubicBezTo>
                    <a:pt x="1277" y="575"/>
                    <a:pt x="1221" y="659"/>
                    <a:pt x="1221" y="727"/>
                  </a:cubicBezTo>
                  <a:lnTo>
                    <a:pt x="1221" y="2489"/>
                  </a:lnTo>
                  <a:cubicBezTo>
                    <a:pt x="1138" y="2434"/>
                    <a:pt x="1027" y="2419"/>
                    <a:pt x="929" y="2419"/>
                  </a:cubicBezTo>
                  <a:lnTo>
                    <a:pt x="666" y="2419"/>
                  </a:lnTo>
                  <a:cubicBezTo>
                    <a:pt x="291" y="2419"/>
                    <a:pt x="1" y="2711"/>
                    <a:pt x="1" y="3085"/>
                  </a:cubicBezTo>
                  <a:cubicBezTo>
                    <a:pt x="1" y="3446"/>
                    <a:pt x="291" y="3737"/>
                    <a:pt x="666" y="3737"/>
                  </a:cubicBezTo>
                  <a:lnTo>
                    <a:pt x="929" y="3737"/>
                  </a:lnTo>
                  <a:cubicBezTo>
                    <a:pt x="1290" y="3737"/>
                    <a:pt x="1595" y="3446"/>
                    <a:pt x="1595" y="3085"/>
                  </a:cubicBezTo>
                  <a:lnTo>
                    <a:pt x="1595" y="1629"/>
                  </a:lnTo>
                  <a:lnTo>
                    <a:pt x="3120" y="1171"/>
                  </a:lnTo>
                  <a:lnTo>
                    <a:pt x="3120" y="2101"/>
                  </a:lnTo>
                  <a:cubicBezTo>
                    <a:pt x="3024" y="2059"/>
                    <a:pt x="2926" y="2031"/>
                    <a:pt x="2815" y="2031"/>
                  </a:cubicBezTo>
                  <a:lnTo>
                    <a:pt x="2552" y="2031"/>
                  </a:lnTo>
                  <a:cubicBezTo>
                    <a:pt x="2192" y="2031"/>
                    <a:pt x="1887" y="2323"/>
                    <a:pt x="1887" y="2697"/>
                  </a:cubicBezTo>
                  <a:cubicBezTo>
                    <a:pt x="1887" y="3057"/>
                    <a:pt x="2192" y="3362"/>
                    <a:pt x="2552" y="3362"/>
                  </a:cubicBezTo>
                  <a:lnTo>
                    <a:pt x="2815" y="3362"/>
                  </a:lnTo>
                  <a:cubicBezTo>
                    <a:pt x="3190" y="3362"/>
                    <a:pt x="3481" y="3057"/>
                    <a:pt x="3481" y="2697"/>
                  </a:cubicBezTo>
                  <a:lnTo>
                    <a:pt x="3481" y="187"/>
                  </a:lnTo>
                  <a:cubicBezTo>
                    <a:pt x="3481" y="78"/>
                    <a:pt x="3387" y="1"/>
                    <a:pt x="3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1219993" y="2295233"/>
              <a:ext cx="99895" cy="58268"/>
            </a:xfrm>
            <a:custGeom>
              <a:avLst/>
              <a:gdLst/>
              <a:ahLst/>
              <a:cxnLst/>
              <a:rect l="l" t="t" r="r" b="b"/>
              <a:pathLst>
                <a:path w="2095" h="1222" extrusionOk="0">
                  <a:moveTo>
                    <a:pt x="1042" y="0"/>
                  </a:moveTo>
                  <a:cubicBezTo>
                    <a:pt x="995" y="0"/>
                    <a:pt x="950" y="21"/>
                    <a:pt x="916" y="63"/>
                  </a:cubicBezTo>
                  <a:lnTo>
                    <a:pt x="69" y="895"/>
                  </a:lnTo>
                  <a:cubicBezTo>
                    <a:pt x="1" y="978"/>
                    <a:pt x="1" y="1089"/>
                    <a:pt x="69" y="1159"/>
                  </a:cubicBezTo>
                  <a:cubicBezTo>
                    <a:pt x="104" y="1201"/>
                    <a:pt x="150" y="1221"/>
                    <a:pt x="196" y="1221"/>
                  </a:cubicBezTo>
                  <a:cubicBezTo>
                    <a:pt x="243" y="1221"/>
                    <a:pt x="292" y="1201"/>
                    <a:pt x="333" y="1159"/>
                  </a:cubicBezTo>
                  <a:lnTo>
                    <a:pt x="1040" y="451"/>
                  </a:lnTo>
                  <a:lnTo>
                    <a:pt x="1761" y="1159"/>
                  </a:lnTo>
                  <a:cubicBezTo>
                    <a:pt x="1789" y="1200"/>
                    <a:pt x="1844" y="1214"/>
                    <a:pt x="1887" y="1214"/>
                  </a:cubicBezTo>
                  <a:cubicBezTo>
                    <a:pt x="1942" y="1214"/>
                    <a:pt x="1983" y="1200"/>
                    <a:pt x="2025" y="1159"/>
                  </a:cubicBezTo>
                  <a:cubicBezTo>
                    <a:pt x="2094" y="1089"/>
                    <a:pt x="2094" y="978"/>
                    <a:pt x="2025" y="895"/>
                  </a:cubicBezTo>
                  <a:lnTo>
                    <a:pt x="1179" y="63"/>
                  </a:lnTo>
                  <a:cubicBezTo>
                    <a:pt x="1137" y="21"/>
                    <a:pt x="1089" y="0"/>
                    <a:pt x="1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1259522" y="2004745"/>
              <a:ext cx="20694" cy="17595"/>
            </a:xfrm>
            <a:custGeom>
              <a:avLst/>
              <a:gdLst/>
              <a:ahLst/>
              <a:cxnLst/>
              <a:rect l="l" t="t" r="r" b="b"/>
              <a:pathLst>
                <a:path w="434" h="369" extrusionOk="0">
                  <a:moveTo>
                    <a:pt x="228" y="1"/>
                  </a:moveTo>
                  <a:cubicBezTo>
                    <a:pt x="152" y="1"/>
                    <a:pt x="74" y="43"/>
                    <a:pt x="45" y="123"/>
                  </a:cubicBezTo>
                  <a:cubicBezTo>
                    <a:pt x="0" y="245"/>
                    <a:pt x="109" y="368"/>
                    <a:pt x="225" y="368"/>
                  </a:cubicBezTo>
                  <a:cubicBezTo>
                    <a:pt x="253" y="368"/>
                    <a:pt x="282" y="361"/>
                    <a:pt x="309" y="345"/>
                  </a:cubicBezTo>
                  <a:cubicBezTo>
                    <a:pt x="392" y="303"/>
                    <a:pt x="433" y="206"/>
                    <a:pt x="392" y="108"/>
                  </a:cubicBezTo>
                  <a:cubicBezTo>
                    <a:pt x="366" y="36"/>
                    <a:pt x="29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34"/>
          <p:cNvGrpSpPr/>
          <p:nvPr/>
        </p:nvGrpSpPr>
        <p:grpSpPr>
          <a:xfrm>
            <a:off x="2377393" y="1573526"/>
            <a:ext cx="452564" cy="423897"/>
            <a:chOff x="1044755" y="1234226"/>
            <a:chExt cx="452564" cy="423897"/>
          </a:xfrm>
        </p:grpSpPr>
        <p:sp>
          <p:nvSpPr>
            <p:cNvPr id="586" name="Google Shape;586;p34"/>
            <p:cNvSpPr/>
            <p:nvPr/>
          </p:nvSpPr>
          <p:spPr>
            <a:xfrm>
              <a:off x="1044755" y="1234226"/>
              <a:ext cx="444401" cy="423897"/>
            </a:xfrm>
            <a:custGeom>
              <a:avLst/>
              <a:gdLst/>
              <a:ahLst/>
              <a:cxnLst/>
              <a:rect l="l" t="t" r="r" b="b"/>
              <a:pathLst>
                <a:path w="9320" h="8890" extrusionOk="0">
                  <a:moveTo>
                    <a:pt x="6671" y="375"/>
                  </a:moveTo>
                  <a:cubicBezTo>
                    <a:pt x="6948" y="375"/>
                    <a:pt x="7184" y="611"/>
                    <a:pt x="7184" y="888"/>
                  </a:cubicBezTo>
                  <a:lnTo>
                    <a:pt x="7184" y="1429"/>
                  </a:lnTo>
                  <a:lnTo>
                    <a:pt x="361" y="1429"/>
                  </a:lnTo>
                  <a:lnTo>
                    <a:pt x="361" y="888"/>
                  </a:lnTo>
                  <a:cubicBezTo>
                    <a:pt x="361" y="611"/>
                    <a:pt x="597" y="375"/>
                    <a:pt x="888" y="375"/>
                  </a:cubicBezTo>
                  <a:close/>
                  <a:moveTo>
                    <a:pt x="7184" y="1804"/>
                  </a:moveTo>
                  <a:lnTo>
                    <a:pt x="7184" y="4716"/>
                  </a:lnTo>
                  <a:cubicBezTo>
                    <a:pt x="6130" y="4812"/>
                    <a:pt x="5284" y="5728"/>
                    <a:pt x="5284" y="6796"/>
                  </a:cubicBezTo>
                  <a:cubicBezTo>
                    <a:pt x="5284" y="6935"/>
                    <a:pt x="5298" y="7059"/>
                    <a:pt x="5325" y="7198"/>
                  </a:cubicBezTo>
                  <a:lnTo>
                    <a:pt x="888" y="7198"/>
                  </a:lnTo>
                  <a:cubicBezTo>
                    <a:pt x="597" y="7198"/>
                    <a:pt x="361" y="6963"/>
                    <a:pt x="361" y="6671"/>
                  </a:cubicBezTo>
                  <a:lnTo>
                    <a:pt x="361" y="1804"/>
                  </a:lnTo>
                  <a:close/>
                  <a:moveTo>
                    <a:pt x="888" y="1"/>
                  </a:moveTo>
                  <a:cubicBezTo>
                    <a:pt x="388" y="1"/>
                    <a:pt x="0" y="402"/>
                    <a:pt x="0" y="888"/>
                  </a:cubicBezTo>
                  <a:lnTo>
                    <a:pt x="0" y="6671"/>
                  </a:lnTo>
                  <a:cubicBezTo>
                    <a:pt x="0" y="7170"/>
                    <a:pt x="388" y="7558"/>
                    <a:pt x="888" y="7558"/>
                  </a:cubicBezTo>
                  <a:lnTo>
                    <a:pt x="5436" y="7558"/>
                  </a:lnTo>
                  <a:cubicBezTo>
                    <a:pt x="5741" y="8335"/>
                    <a:pt x="6490" y="8890"/>
                    <a:pt x="7378" y="8890"/>
                  </a:cubicBezTo>
                  <a:cubicBezTo>
                    <a:pt x="8182" y="8890"/>
                    <a:pt x="8918" y="8418"/>
                    <a:pt x="9264" y="7684"/>
                  </a:cubicBezTo>
                  <a:cubicBezTo>
                    <a:pt x="9306" y="7600"/>
                    <a:pt x="9264" y="7490"/>
                    <a:pt x="9181" y="7434"/>
                  </a:cubicBezTo>
                  <a:cubicBezTo>
                    <a:pt x="9155" y="7423"/>
                    <a:pt x="9129" y="7418"/>
                    <a:pt x="9103" y="7418"/>
                  </a:cubicBezTo>
                  <a:cubicBezTo>
                    <a:pt x="9031" y="7418"/>
                    <a:pt x="8962" y="7459"/>
                    <a:pt x="8931" y="7531"/>
                  </a:cubicBezTo>
                  <a:cubicBezTo>
                    <a:pt x="8640" y="8127"/>
                    <a:pt x="8030" y="8516"/>
                    <a:pt x="7378" y="8516"/>
                  </a:cubicBezTo>
                  <a:cubicBezTo>
                    <a:pt x="6435" y="8516"/>
                    <a:pt x="5658" y="7739"/>
                    <a:pt x="5658" y="6796"/>
                  </a:cubicBezTo>
                  <a:cubicBezTo>
                    <a:pt x="5658" y="5853"/>
                    <a:pt x="6435" y="5090"/>
                    <a:pt x="7378" y="5076"/>
                  </a:cubicBezTo>
                  <a:cubicBezTo>
                    <a:pt x="8043" y="5076"/>
                    <a:pt x="8668" y="5478"/>
                    <a:pt x="8945" y="6088"/>
                  </a:cubicBezTo>
                  <a:cubicBezTo>
                    <a:pt x="8976" y="6160"/>
                    <a:pt x="9044" y="6202"/>
                    <a:pt x="9112" y="6202"/>
                  </a:cubicBezTo>
                  <a:cubicBezTo>
                    <a:pt x="9135" y="6202"/>
                    <a:pt x="9159" y="6197"/>
                    <a:pt x="9181" y="6186"/>
                  </a:cubicBezTo>
                  <a:cubicBezTo>
                    <a:pt x="9278" y="6144"/>
                    <a:pt x="9319" y="6033"/>
                    <a:pt x="9278" y="5950"/>
                  </a:cubicBezTo>
                  <a:cubicBezTo>
                    <a:pt x="8973" y="5256"/>
                    <a:pt x="8308" y="4785"/>
                    <a:pt x="7559" y="4716"/>
                  </a:cubicBezTo>
                  <a:lnTo>
                    <a:pt x="7559" y="888"/>
                  </a:lnTo>
                  <a:cubicBezTo>
                    <a:pt x="7559" y="402"/>
                    <a:pt x="7156" y="1"/>
                    <a:pt x="6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1084428" y="1268415"/>
              <a:ext cx="19550" cy="17452"/>
            </a:xfrm>
            <a:custGeom>
              <a:avLst/>
              <a:gdLst/>
              <a:ahLst/>
              <a:cxnLst/>
              <a:rect l="l" t="t" r="r" b="b"/>
              <a:pathLst>
                <a:path w="410" h="366" extrusionOk="0">
                  <a:moveTo>
                    <a:pt x="204" y="0"/>
                  </a:moveTo>
                  <a:cubicBezTo>
                    <a:pt x="172" y="0"/>
                    <a:pt x="140" y="10"/>
                    <a:pt x="111" y="33"/>
                  </a:cubicBezTo>
                  <a:cubicBezTo>
                    <a:pt x="28" y="74"/>
                    <a:pt x="0" y="171"/>
                    <a:pt x="28" y="255"/>
                  </a:cubicBezTo>
                  <a:cubicBezTo>
                    <a:pt x="56" y="323"/>
                    <a:pt x="139" y="365"/>
                    <a:pt x="209" y="365"/>
                  </a:cubicBezTo>
                  <a:cubicBezTo>
                    <a:pt x="292" y="365"/>
                    <a:pt x="361" y="310"/>
                    <a:pt x="388" y="227"/>
                  </a:cubicBezTo>
                  <a:cubicBezTo>
                    <a:pt x="410" y="109"/>
                    <a:pt x="309"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1118140" y="1268510"/>
              <a:ext cx="20551" cy="17452"/>
            </a:xfrm>
            <a:custGeom>
              <a:avLst/>
              <a:gdLst/>
              <a:ahLst/>
              <a:cxnLst/>
              <a:rect l="l" t="t" r="r" b="b"/>
              <a:pathLst>
                <a:path w="431" h="366" extrusionOk="0">
                  <a:moveTo>
                    <a:pt x="217" y="0"/>
                  </a:moveTo>
                  <a:cubicBezTo>
                    <a:pt x="191" y="0"/>
                    <a:pt x="165" y="6"/>
                    <a:pt x="140" y="16"/>
                  </a:cubicBezTo>
                  <a:cubicBezTo>
                    <a:pt x="56" y="44"/>
                    <a:pt x="1" y="155"/>
                    <a:pt x="42" y="253"/>
                  </a:cubicBezTo>
                  <a:cubicBezTo>
                    <a:pt x="73" y="324"/>
                    <a:pt x="142" y="365"/>
                    <a:pt x="214" y="365"/>
                  </a:cubicBezTo>
                  <a:cubicBezTo>
                    <a:pt x="240" y="365"/>
                    <a:pt x="266" y="360"/>
                    <a:pt x="292" y="349"/>
                  </a:cubicBezTo>
                  <a:cubicBezTo>
                    <a:pt x="375" y="308"/>
                    <a:pt x="430" y="210"/>
                    <a:pt x="389" y="114"/>
                  </a:cubicBezTo>
                  <a:cubicBezTo>
                    <a:pt x="358" y="42"/>
                    <a:pt x="289"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1104932" y="1429204"/>
              <a:ext cx="20503" cy="17452"/>
            </a:xfrm>
            <a:custGeom>
              <a:avLst/>
              <a:gdLst/>
              <a:ahLst/>
              <a:cxnLst/>
              <a:rect l="l" t="t" r="r" b="b"/>
              <a:pathLst>
                <a:path w="430" h="366" extrusionOk="0">
                  <a:moveTo>
                    <a:pt x="217" y="0"/>
                  </a:moveTo>
                  <a:cubicBezTo>
                    <a:pt x="191" y="0"/>
                    <a:pt x="165" y="6"/>
                    <a:pt x="139" y="17"/>
                  </a:cubicBezTo>
                  <a:cubicBezTo>
                    <a:pt x="56" y="58"/>
                    <a:pt x="1" y="155"/>
                    <a:pt x="42" y="252"/>
                  </a:cubicBezTo>
                  <a:cubicBezTo>
                    <a:pt x="73" y="324"/>
                    <a:pt x="142" y="365"/>
                    <a:pt x="214" y="365"/>
                  </a:cubicBezTo>
                  <a:cubicBezTo>
                    <a:pt x="240" y="365"/>
                    <a:pt x="266" y="360"/>
                    <a:pt x="291" y="350"/>
                  </a:cubicBezTo>
                  <a:cubicBezTo>
                    <a:pt x="374" y="322"/>
                    <a:pt x="430" y="211"/>
                    <a:pt x="389" y="113"/>
                  </a:cubicBezTo>
                  <a:cubicBezTo>
                    <a:pt x="358" y="42"/>
                    <a:pt x="289"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1319174" y="1429204"/>
              <a:ext cx="19884" cy="17452"/>
            </a:xfrm>
            <a:custGeom>
              <a:avLst/>
              <a:gdLst/>
              <a:ahLst/>
              <a:cxnLst/>
              <a:rect l="l" t="t" r="r" b="b"/>
              <a:pathLst>
                <a:path w="417" h="366" extrusionOk="0">
                  <a:moveTo>
                    <a:pt x="215" y="0"/>
                  </a:moveTo>
                  <a:cubicBezTo>
                    <a:pt x="190" y="0"/>
                    <a:pt x="165" y="6"/>
                    <a:pt x="139" y="17"/>
                  </a:cubicBezTo>
                  <a:cubicBezTo>
                    <a:pt x="42" y="58"/>
                    <a:pt x="1" y="155"/>
                    <a:pt x="42" y="252"/>
                  </a:cubicBezTo>
                  <a:cubicBezTo>
                    <a:pt x="62" y="324"/>
                    <a:pt x="128" y="365"/>
                    <a:pt x="201" y="365"/>
                  </a:cubicBezTo>
                  <a:cubicBezTo>
                    <a:pt x="226" y="365"/>
                    <a:pt x="253" y="360"/>
                    <a:pt x="278" y="350"/>
                  </a:cubicBezTo>
                  <a:cubicBezTo>
                    <a:pt x="375" y="322"/>
                    <a:pt x="417" y="211"/>
                    <a:pt x="375" y="113"/>
                  </a:cubicBezTo>
                  <a:cubicBezTo>
                    <a:pt x="344" y="42"/>
                    <a:pt x="283"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1177697" y="1410751"/>
              <a:ext cx="17833" cy="52975"/>
            </a:xfrm>
            <a:custGeom>
              <a:avLst/>
              <a:gdLst/>
              <a:ahLst/>
              <a:cxnLst/>
              <a:rect l="l" t="t" r="r" b="b"/>
              <a:pathLst>
                <a:path w="374" h="1111" extrusionOk="0">
                  <a:moveTo>
                    <a:pt x="180" y="1"/>
                  </a:moveTo>
                  <a:cubicBezTo>
                    <a:pt x="83" y="1"/>
                    <a:pt x="0" y="84"/>
                    <a:pt x="0" y="195"/>
                  </a:cubicBezTo>
                  <a:lnTo>
                    <a:pt x="0" y="916"/>
                  </a:lnTo>
                  <a:cubicBezTo>
                    <a:pt x="0" y="1027"/>
                    <a:pt x="83" y="1110"/>
                    <a:pt x="180" y="1110"/>
                  </a:cubicBezTo>
                  <a:cubicBezTo>
                    <a:pt x="291" y="1110"/>
                    <a:pt x="374" y="1027"/>
                    <a:pt x="374" y="916"/>
                  </a:cubicBezTo>
                  <a:lnTo>
                    <a:pt x="374" y="195"/>
                  </a:lnTo>
                  <a:cubicBezTo>
                    <a:pt x="374" y="84"/>
                    <a:pt x="291"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1141982" y="1392965"/>
              <a:ext cx="17881" cy="89977"/>
            </a:xfrm>
            <a:custGeom>
              <a:avLst/>
              <a:gdLst/>
              <a:ahLst/>
              <a:cxnLst/>
              <a:rect l="l" t="t" r="r" b="b"/>
              <a:pathLst>
                <a:path w="375" h="1887" extrusionOk="0">
                  <a:moveTo>
                    <a:pt x="180" y="0"/>
                  </a:moveTo>
                  <a:cubicBezTo>
                    <a:pt x="83" y="0"/>
                    <a:pt x="0" y="83"/>
                    <a:pt x="0" y="180"/>
                  </a:cubicBezTo>
                  <a:lnTo>
                    <a:pt x="0" y="1692"/>
                  </a:lnTo>
                  <a:cubicBezTo>
                    <a:pt x="0" y="1803"/>
                    <a:pt x="83" y="1886"/>
                    <a:pt x="180" y="1886"/>
                  </a:cubicBezTo>
                  <a:cubicBezTo>
                    <a:pt x="291" y="1886"/>
                    <a:pt x="374" y="1803"/>
                    <a:pt x="374" y="1692"/>
                  </a:cubicBezTo>
                  <a:lnTo>
                    <a:pt x="374" y="180"/>
                  </a:lnTo>
                  <a:cubicBezTo>
                    <a:pt x="374" y="83"/>
                    <a:pt x="291"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1213365" y="1365785"/>
              <a:ext cx="17881" cy="138947"/>
            </a:xfrm>
            <a:custGeom>
              <a:avLst/>
              <a:gdLst/>
              <a:ahLst/>
              <a:cxnLst/>
              <a:rect l="l" t="t" r="r" b="b"/>
              <a:pathLst>
                <a:path w="375" h="2914" extrusionOk="0">
                  <a:moveTo>
                    <a:pt x="181" y="1"/>
                  </a:moveTo>
                  <a:cubicBezTo>
                    <a:pt x="84" y="1"/>
                    <a:pt x="1" y="84"/>
                    <a:pt x="1" y="182"/>
                  </a:cubicBezTo>
                  <a:lnTo>
                    <a:pt x="1" y="2734"/>
                  </a:lnTo>
                  <a:cubicBezTo>
                    <a:pt x="1" y="2830"/>
                    <a:pt x="84" y="2913"/>
                    <a:pt x="181" y="2913"/>
                  </a:cubicBezTo>
                  <a:cubicBezTo>
                    <a:pt x="292" y="2913"/>
                    <a:pt x="375" y="2830"/>
                    <a:pt x="375" y="2734"/>
                  </a:cubicBezTo>
                  <a:lnTo>
                    <a:pt x="375" y="182"/>
                  </a:lnTo>
                  <a:cubicBezTo>
                    <a:pt x="375" y="84"/>
                    <a:pt x="29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1284795" y="1418094"/>
              <a:ext cx="17261" cy="38384"/>
            </a:xfrm>
            <a:custGeom>
              <a:avLst/>
              <a:gdLst/>
              <a:ahLst/>
              <a:cxnLst/>
              <a:rect l="l" t="t" r="r" b="b"/>
              <a:pathLst>
                <a:path w="362" h="805" extrusionOk="0">
                  <a:moveTo>
                    <a:pt x="180" y="0"/>
                  </a:moveTo>
                  <a:cubicBezTo>
                    <a:pt x="84" y="0"/>
                    <a:pt x="1" y="83"/>
                    <a:pt x="1" y="180"/>
                  </a:cubicBezTo>
                  <a:lnTo>
                    <a:pt x="1" y="624"/>
                  </a:lnTo>
                  <a:cubicBezTo>
                    <a:pt x="1" y="721"/>
                    <a:pt x="84" y="804"/>
                    <a:pt x="180" y="804"/>
                  </a:cubicBezTo>
                  <a:cubicBezTo>
                    <a:pt x="278" y="804"/>
                    <a:pt x="361" y="721"/>
                    <a:pt x="361" y="624"/>
                  </a:cubicBezTo>
                  <a:lnTo>
                    <a:pt x="361" y="180"/>
                  </a:lnTo>
                  <a:cubicBezTo>
                    <a:pt x="361" y="83"/>
                    <a:pt x="278"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1249080" y="1414756"/>
              <a:ext cx="17261" cy="52928"/>
            </a:xfrm>
            <a:custGeom>
              <a:avLst/>
              <a:gdLst/>
              <a:ahLst/>
              <a:cxnLst/>
              <a:rect l="l" t="t" r="r" b="b"/>
              <a:pathLst>
                <a:path w="362" h="1110" extrusionOk="0">
                  <a:moveTo>
                    <a:pt x="181" y="0"/>
                  </a:moveTo>
                  <a:cubicBezTo>
                    <a:pt x="84" y="0"/>
                    <a:pt x="1" y="83"/>
                    <a:pt x="1" y="181"/>
                  </a:cubicBezTo>
                  <a:lnTo>
                    <a:pt x="1" y="930"/>
                  </a:lnTo>
                  <a:cubicBezTo>
                    <a:pt x="1" y="1026"/>
                    <a:pt x="84" y="1110"/>
                    <a:pt x="181" y="1110"/>
                  </a:cubicBezTo>
                  <a:cubicBezTo>
                    <a:pt x="278" y="1110"/>
                    <a:pt x="361" y="1026"/>
                    <a:pt x="361" y="930"/>
                  </a:cubicBezTo>
                  <a:lnTo>
                    <a:pt x="361" y="181"/>
                  </a:lnTo>
                  <a:cubicBezTo>
                    <a:pt x="361" y="83"/>
                    <a:pt x="278"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1344971" y="1493291"/>
              <a:ext cx="106523" cy="123212"/>
            </a:xfrm>
            <a:custGeom>
              <a:avLst/>
              <a:gdLst/>
              <a:ahLst/>
              <a:cxnLst/>
              <a:rect l="l" t="t" r="r" b="b"/>
              <a:pathLst>
                <a:path w="2234" h="2584" extrusionOk="0">
                  <a:moveTo>
                    <a:pt x="832" y="1751"/>
                  </a:moveTo>
                  <a:cubicBezTo>
                    <a:pt x="958" y="1751"/>
                    <a:pt x="1054" y="1862"/>
                    <a:pt x="1054" y="1987"/>
                  </a:cubicBezTo>
                  <a:cubicBezTo>
                    <a:pt x="1054" y="2112"/>
                    <a:pt x="958" y="2209"/>
                    <a:pt x="832" y="2209"/>
                  </a:cubicBezTo>
                  <a:lnTo>
                    <a:pt x="597" y="2209"/>
                  </a:lnTo>
                  <a:cubicBezTo>
                    <a:pt x="472" y="2209"/>
                    <a:pt x="375" y="2112"/>
                    <a:pt x="375" y="1987"/>
                  </a:cubicBezTo>
                  <a:cubicBezTo>
                    <a:pt x="375" y="1862"/>
                    <a:pt x="472" y="1751"/>
                    <a:pt x="597" y="1751"/>
                  </a:cubicBezTo>
                  <a:close/>
                  <a:moveTo>
                    <a:pt x="1235" y="0"/>
                  </a:moveTo>
                  <a:cubicBezTo>
                    <a:pt x="1221" y="0"/>
                    <a:pt x="1207" y="2"/>
                    <a:pt x="1193" y="4"/>
                  </a:cubicBezTo>
                  <a:cubicBezTo>
                    <a:pt x="1110" y="32"/>
                    <a:pt x="1054" y="101"/>
                    <a:pt x="1054" y="184"/>
                  </a:cubicBezTo>
                  <a:lnTo>
                    <a:pt x="1054" y="1432"/>
                  </a:lnTo>
                  <a:cubicBezTo>
                    <a:pt x="985" y="1404"/>
                    <a:pt x="902" y="1391"/>
                    <a:pt x="832" y="1391"/>
                  </a:cubicBezTo>
                  <a:lnTo>
                    <a:pt x="610" y="1391"/>
                  </a:lnTo>
                  <a:cubicBezTo>
                    <a:pt x="277" y="1391"/>
                    <a:pt x="0" y="1668"/>
                    <a:pt x="0" y="2001"/>
                  </a:cubicBezTo>
                  <a:cubicBezTo>
                    <a:pt x="15" y="2319"/>
                    <a:pt x="277" y="2583"/>
                    <a:pt x="597" y="2583"/>
                  </a:cubicBezTo>
                  <a:lnTo>
                    <a:pt x="832" y="2583"/>
                  </a:lnTo>
                  <a:cubicBezTo>
                    <a:pt x="1152" y="2583"/>
                    <a:pt x="1429" y="2319"/>
                    <a:pt x="1429" y="1987"/>
                  </a:cubicBezTo>
                  <a:lnTo>
                    <a:pt x="1429" y="586"/>
                  </a:lnTo>
                  <a:cubicBezTo>
                    <a:pt x="1470" y="614"/>
                    <a:pt x="1540" y="642"/>
                    <a:pt x="1595" y="655"/>
                  </a:cubicBezTo>
                  <a:cubicBezTo>
                    <a:pt x="1790" y="711"/>
                    <a:pt x="1831" y="849"/>
                    <a:pt x="1831" y="849"/>
                  </a:cubicBezTo>
                  <a:cubicBezTo>
                    <a:pt x="1831" y="849"/>
                    <a:pt x="1845" y="864"/>
                    <a:pt x="1845" y="877"/>
                  </a:cubicBezTo>
                  <a:cubicBezTo>
                    <a:pt x="1879" y="946"/>
                    <a:pt x="1951" y="995"/>
                    <a:pt x="2022" y="995"/>
                  </a:cubicBezTo>
                  <a:cubicBezTo>
                    <a:pt x="2037" y="995"/>
                    <a:pt x="2052" y="993"/>
                    <a:pt x="2067" y="988"/>
                  </a:cubicBezTo>
                  <a:cubicBezTo>
                    <a:pt x="2178" y="947"/>
                    <a:pt x="2233" y="849"/>
                    <a:pt x="2191" y="753"/>
                  </a:cubicBezTo>
                  <a:cubicBezTo>
                    <a:pt x="2163" y="628"/>
                    <a:pt x="2025" y="406"/>
                    <a:pt x="1706" y="309"/>
                  </a:cubicBezTo>
                  <a:cubicBezTo>
                    <a:pt x="1498" y="239"/>
                    <a:pt x="1415" y="101"/>
                    <a:pt x="1401" y="87"/>
                  </a:cubicBezTo>
                  <a:cubicBezTo>
                    <a:pt x="1366" y="29"/>
                    <a:pt x="1303" y="0"/>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1477913" y="1549557"/>
              <a:ext cx="19407" cy="17547"/>
            </a:xfrm>
            <a:custGeom>
              <a:avLst/>
              <a:gdLst/>
              <a:ahLst/>
              <a:cxnLst/>
              <a:rect l="l" t="t" r="r" b="b"/>
              <a:pathLst>
                <a:path w="407" h="368" extrusionOk="0">
                  <a:moveTo>
                    <a:pt x="181" y="0"/>
                  </a:moveTo>
                  <a:cubicBezTo>
                    <a:pt x="171" y="0"/>
                    <a:pt x="162" y="1"/>
                    <a:pt x="152" y="2"/>
                  </a:cubicBezTo>
                  <a:cubicBezTo>
                    <a:pt x="83" y="17"/>
                    <a:pt x="13" y="85"/>
                    <a:pt x="13" y="169"/>
                  </a:cubicBezTo>
                  <a:cubicBezTo>
                    <a:pt x="0" y="239"/>
                    <a:pt x="41" y="322"/>
                    <a:pt x="111" y="350"/>
                  </a:cubicBezTo>
                  <a:cubicBezTo>
                    <a:pt x="136" y="362"/>
                    <a:pt x="162" y="368"/>
                    <a:pt x="188" y="368"/>
                  </a:cubicBezTo>
                  <a:cubicBezTo>
                    <a:pt x="303" y="368"/>
                    <a:pt x="406" y="252"/>
                    <a:pt x="361" y="128"/>
                  </a:cubicBezTo>
                  <a:cubicBezTo>
                    <a:pt x="336" y="53"/>
                    <a:pt x="266"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9505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6"/>
          <p:cNvSpPr txBox="1">
            <a:spLocks noGrp="1"/>
          </p:cNvSpPr>
          <p:nvPr>
            <p:ph type="title"/>
          </p:nvPr>
        </p:nvSpPr>
        <p:spPr>
          <a:xfrm>
            <a:off x="1427551" y="100644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a:t>Summary</a:t>
            </a:r>
          </a:p>
        </p:txBody>
      </p:sp>
      <p:grpSp>
        <p:nvGrpSpPr>
          <p:cNvPr id="1343" name="Google Shape;1343;p46"/>
          <p:cNvGrpSpPr/>
          <p:nvPr/>
        </p:nvGrpSpPr>
        <p:grpSpPr>
          <a:xfrm>
            <a:off x="723837" y="552000"/>
            <a:ext cx="1218671" cy="1640915"/>
            <a:chOff x="723837" y="552000"/>
            <a:chExt cx="1218671" cy="1640915"/>
          </a:xfrm>
        </p:grpSpPr>
        <p:sp>
          <p:nvSpPr>
            <p:cNvPr id="1344" name="Google Shape;1344;p4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349" name="Google Shape;1349;p46"/>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1351" name="Google Shape;1351;p46"/>
            <p:cNvGrpSpPr/>
            <p:nvPr/>
          </p:nvGrpSpPr>
          <p:grpSpPr>
            <a:xfrm>
              <a:off x="729630" y="1968358"/>
              <a:ext cx="255615" cy="224557"/>
              <a:chOff x="6184139" y="1980808"/>
              <a:chExt cx="451696" cy="396814"/>
            </a:xfrm>
          </p:grpSpPr>
          <p:sp>
            <p:nvSpPr>
              <p:cNvPr id="1352" name="Google Shape;1352;p46"/>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46"/>
            <p:cNvGrpSpPr/>
            <p:nvPr/>
          </p:nvGrpSpPr>
          <p:grpSpPr>
            <a:xfrm>
              <a:off x="729630" y="975085"/>
              <a:ext cx="255615" cy="254967"/>
              <a:chOff x="6184139" y="1220827"/>
              <a:chExt cx="451696" cy="450552"/>
            </a:xfrm>
          </p:grpSpPr>
          <p:sp>
            <p:nvSpPr>
              <p:cNvPr id="1355" name="Google Shape;1355;p46"/>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6"/>
            <p:cNvGrpSpPr/>
            <p:nvPr/>
          </p:nvGrpSpPr>
          <p:grpSpPr>
            <a:xfrm>
              <a:off x="723837" y="1482615"/>
              <a:ext cx="267223" cy="233165"/>
              <a:chOff x="6908262" y="1240186"/>
              <a:chExt cx="472209" cy="412024"/>
            </a:xfrm>
          </p:grpSpPr>
          <p:sp>
            <p:nvSpPr>
              <p:cNvPr id="1359" name="Google Shape;1359;p46"/>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46"/>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1368" name="Google Shape;1368;p46"/>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aphicFrame>
        <p:nvGraphicFramePr>
          <p:cNvPr id="1369" name="Google Shape;1369;p46"/>
          <p:cNvGraphicFramePr/>
          <p:nvPr>
            <p:extLst>
              <p:ext uri="{D42A27DB-BD31-4B8C-83A1-F6EECF244321}">
                <p14:modId xmlns:p14="http://schemas.microsoft.com/office/powerpoint/2010/main" val="1096552208"/>
              </p:ext>
            </p:extLst>
          </p:nvPr>
        </p:nvGraphicFramePr>
        <p:xfrm>
          <a:off x="1427551" y="2113880"/>
          <a:ext cx="7026475" cy="1924857"/>
        </p:xfrm>
        <a:graphic>
          <a:graphicData uri="http://schemas.openxmlformats.org/drawingml/2006/table">
            <a:tbl>
              <a:tblPr>
                <a:noFill/>
                <a:tableStyleId>{7E940C71-0B06-428F-A941-170693573450}</a:tableStyleId>
              </a:tblPr>
              <a:tblGrid>
                <a:gridCol w="392000">
                  <a:extLst>
                    <a:ext uri="{9D8B030D-6E8A-4147-A177-3AD203B41FA5}">
                      <a16:colId xmlns:a16="http://schemas.microsoft.com/office/drawing/2014/main" val="20000"/>
                    </a:ext>
                  </a:extLst>
                </a:gridCol>
                <a:gridCol w="464100">
                  <a:extLst>
                    <a:ext uri="{9D8B030D-6E8A-4147-A177-3AD203B41FA5}">
                      <a16:colId xmlns:a16="http://schemas.microsoft.com/office/drawing/2014/main" val="20001"/>
                    </a:ext>
                  </a:extLst>
                </a:gridCol>
                <a:gridCol w="2242800">
                  <a:extLst>
                    <a:ext uri="{9D8B030D-6E8A-4147-A177-3AD203B41FA5}">
                      <a16:colId xmlns:a16="http://schemas.microsoft.com/office/drawing/2014/main" val="20002"/>
                    </a:ext>
                  </a:extLst>
                </a:gridCol>
                <a:gridCol w="1366700">
                  <a:extLst>
                    <a:ext uri="{9D8B030D-6E8A-4147-A177-3AD203B41FA5}">
                      <a16:colId xmlns:a16="http://schemas.microsoft.com/office/drawing/2014/main" val="20003"/>
                    </a:ext>
                  </a:extLst>
                </a:gridCol>
                <a:gridCol w="1466275">
                  <a:extLst>
                    <a:ext uri="{9D8B030D-6E8A-4147-A177-3AD203B41FA5}">
                      <a16:colId xmlns:a16="http://schemas.microsoft.com/office/drawing/2014/main" val="20004"/>
                    </a:ext>
                  </a:extLst>
                </a:gridCol>
                <a:gridCol w="1094600">
                  <a:extLst>
                    <a:ext uri="{9D8B030D-6E8A-4147-A177-3AD203B41FA5}">
                      <a16:colId xmlns:a16="http://schemas.microsoft.com/office/drawing/2014/main" val="20005"/>
                    </a:ext>
                  </a:extLst>
                </a:gridCol>
              </a:tblGrid>
              <a:tr h="498350">
                <a:tc>
                  <a:txBody>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a:t>
                      </a:r>
                      <a:endParaRPr>
                        <a:solidFill>
                          <a:schemeClr val="dk1"/>
                        </a:solidFill>
                        <a:latin typeface="Lexend Deca Medium"/>
                        <a:ea typeface="Lexend Deca Medium"/>
                        <a:cs typeface="Lexend Deca Medium"/>
                        <a:sym typeface="Lexend Deca Medium"/>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gridSpan="2">
                  <a:txBody>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Models</a:t>
                      </a:r>
                      <a:endParaRPr>
                        <a:solidFill>
                          <a:schemeClr val="dk1"/>
                        </a:solidFill>
                        <a:latin typeface="Lexend Deca Medium"/>
                        <a:ea typeface="Lexend Deca Medium"/>
                        <a:cs typeface="Lexend Deca Medium"/>
                        <a:sym typeface="Lexend Deca Medium"/>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hMerge="1">
                  <a:txBody>
                    <a:bodyPr/>
                    <a:lstStyle/>
                    <a:p>
                      <a:endParaRPr lang="en-US"/>
                    </a:p>
                  </a:txBody>
                  <a:tcPr/>
                </a:tc>
                <a:tc>
                  <a:txBody>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Accuracy</a:t>
                      </a:r>
                      <a:endParaRPr>
                        <a:solidFill>
                          <a:schemeClr val="dk1"/>
                        </a:solidFill>
                        <a:latin typeface="Lexend Deca Medium"/>
                        <a:ea typeface="Lexend Deca Medium"/>
                        <a:cs typeface="Lexend Deca Medium"/>
                        <a:sym typeface="Lexend Deca Medium"/>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US">
                          <a:solidFill>
                            <a:schemeClr val="dk1"/>
                          </a:solidFill>
                          <a:latin typeface="Lexend Deca Medium"/>
                          <a:ea typeface="Lexend Deca Medium"/>
                          <a:cs typeface="Lexend Deca Medium"/>
                          <a:sym typeface="Lexend Deca Medium"/>
                        </a:rPr>
                        <a:t>Recall</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US">
                          <a:solidFill>
                            <a:schemeClr val="dk1"/>
                          </a:solidFill>
                          <a:latin typeface="Lexend Deca Medium"/>
                          <a:ea typeface="Lexend Deca Medium"/>
                          <a:cs typeface="Lexend Deca Medium"/>
                          <a:sym typeface="Lexend Deca Medium"/>
                        </a:rPr>
                        <a:t>Precision</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19243">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1</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a:solidFill>
                            <a:schemeClr val="tx2">
                              <a:lumMod val="60000"/>
                              <a:lumOff val="40000"/>
                            </a:schemeClr>
                          </a:solidFill>
                          <a:latin typeface="Metrophobic"/>
                          <a:ea typeface="Metrophobic"/>
                          <a:cs typeface="Metrophobic"/>
                          <a:sym typeface="Metrophobic"/>
                        </a:rPr>
                        <a:t>Multinomial Logistic Regression</a:t>
                      </a: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tx1"/>
                          </a:solidFill>
                          <a:latin typeface="Metrophobic"/>
                          <a:ea typeface="Metrophobic"/>
                          <a:cs typeface="Metrophobic"/>
                          <a:sym typeface="Metrophobic"/>
                        </a:rPr>
                        <a:t>88.0</a:t>
                      </a:r>
                      <a:r>
                        <a:rPr lang="en">
                          <a:solidFill>
                            <a:schemeClr val="dk1"/>
                          </a:solidFill>
                          <a:latin typeface="Metrophobic"/>
                          <a:ea typeface="Metrophobic"/>
                          <a:cs typeface="Metrophobic"/>
                          <a:sym typeface="Metrophobic"/>
                        </a:rPr>
                        <a:t>%</a:t>
                      </a: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88.1%</a:t>
                      </a: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88.0%</a:t>
                      </a: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3632">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2</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XGBoost Classifier</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81.5%</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SG">
                          <a:solidFill>
                            <a:schemeClr val="dk1"/>
                          </a:solidFill>
                          <a:latin typeface="Metrophobic"/>
                          <a:ea typeface="Metrophobic"/>
                          <a:cs typeface="Metrophobic"/>
                          <a:sym typeface="Metrophobic"/>
                        </a:rPr>
                        <a:t>81.6%</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81.6%</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3632">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3</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Random Forest</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73.9%</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74.0%</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74.1%</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370" name="Google Shape;1370;p46"/>
          <p:cNvGrpSpPr/>
          <p:nvPr/>
        </p:nvGrpSpPr>
        <p:grpSpPr>
          <a:xfrm>
            <a:off x="1427559" y="1603041"/>
            <a:ext cx="350048" cy="342810"/>
            <a:chOff x="5548725" y="1996100"/>
            <a:chExt cx="275650" cy="269950"/>
          </a:xfrm>
        </p:grpSpPr>
        <p:sp>
          <p:nvSpPr>
            <p:cNvPr id="1371" name="Google Shape;1371;p46"/>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46"/>
          <p:cNvSpPr/>
          <p:nvPr/>
        </p:nvSpPr>
        <p:spPr>
          <a:xfrm>
            <a:off x="1936946" y="1720369"/>
            <a:ext cx="123000" cy="1176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46"/>
          <p:cNvGrpSpPr/>
          <p:nvPr/>
        </p:nvGrpSpPr>
        <p:grpSpPr>
          <a:xfrm>
            <a:off x="2219285" y="1695746"/>
            <a:ext cx="168300" cy="168300"/>
            <a:chOff x="2118163" y="1129550"/>
            <a:chExt cx="168300" cy="168300"/>
          </a:xfrm>
        </p:grpSpPr>
        <p:sp>
          <p:nvSpPr>
            <p:cNvPr id="1375" name="Google Shape;1375;p46"/>
            <p:cNvSpPr/>
            <p:nvPr/>
          </p:nvSpPr>
          <p:spPr>
            <a:xfrm>
              <a:off x="2118163" y="1129550"/>
              <a:ext cx="168300" cy="16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46"/>
            <p:cNvGrpSpPr/>
            <p:nvPr/>
          </p:nvGrpSpPr>
          <p:grpSpPr>
            <a:xfrm>
              <a:off x="2158188" y="1173325"/>
              <a:ext cx="88275" cy="84325"/>
              <a:chOff x="2158175" y="1161225"/>
              <a:chExt cx="88275" cy="84325"/>
            </a:xfrm>
          </p:grpSpPr>
          <p:sp>
            <p:nvSpPr>
              <p:cNvPr id="1377" name="Google Shape;1377;p46"/>
              <p:cNvSpPr/>
              <p:nvPr/>
            </p:nvSpPr>
            <p:spPr>
              <a:xfrm>
                <a:off x="2158175" y="1191400"/>
                <a:ext cx="88275" cy="54150"/>
              </a:xfrm>
              <a:custGeom>
                <a:avLst/>
                <a:gdLst/>
                <a:ahLst/>
                <a:cxnLst/>
                <a:rect l="l" t="t" r="r" b="b"/>
                <a:pathLst>
                  <a:path w="3531" h="2166" extrusionOk="0">
                    <a:moveTo>
                      <a:pt x="0" y="68"/>
                    </a:moveTo>
                    <a:lnTo>
                      <a:pt x="1742" y="2166"/>
                    </a:lnTo>
                    <a:lnTo>
                      <a:pt x="3531" y="0"/>
                    </a:lnTo>
                  </a:path>
                </a:pathLst>
              </a:custGeom>
              <a:noFill/>
              <a:ln w="9525" cap="rnd" cmpd="sng">
                <a:solidFill>
                  <a:schemeClr val="dk1"/>
                </a:solidFill>
                <a:prstDash val="solid"/>
                <a:round/>
                <a:headEnd type="none" w="med" len="med"/>
                <a:tailEnd type="none" w="med" len="med"/>
              </a:ln>
            </p:spPr>
            <p:txBody>
              <a:bodyPr/>
              <a:lstStyle/>
              <a:p>
                <a:endParaRPr lang="en-US"/>
              </a:p>
            </p:txBody>
          </p:sp>
          <p:cxnSp>
            <p:nvCxnSpPr>
              <p:cNvPr id="1378" name="Google Shape;1378;p46"/>
              <p:cNvCxnSpPr/>
              <p:nvPr/>
            </p:nvCxnSpPr>
            <p:spPr>
              <a:xfrm rot="10800000">
                <a:off x="2201725" y="1161225"/>
                <a:ext cx="0" cy="82500"/>
              </a:xfrm>
              <a:prstGeom prst="straightConnector1">
                <a:avLst/>
              </a:prstGeom>
              <a:noFill/>
              <a:ln w="9525" cap="rnd" cmpd="sng">
                <a:solidFill>
                  <a:schemeClr val="dk1"/>
                </a:solidFill>
                <a:prstDash val="solid"/>
                <a:round/>
                <a:headEnd type="none" w="med" len="med"/>
                <a:tailEnd type="none" w="med" len="med"/>
              </a:ln>
            </p:spPr>
          </p:cxnSp>
        </p:grpSp>
      </p:grpSp>
      <p:grpSp>
        <p:nvGrpSpPr>
          <p:cNvPr id="1379" name="Google Shape;1379;p46"/>
          <p:cNvGrpSpPr/>
          <p:nvPr/>
        </p:nvGrpSpPr>
        <p:grpSpPr>
          <a:xfrm>
            <a:off x="2546476" y="1751346"/>
            <a:ext cx="207450" cy="39000"/>
            <a:chOff x="2479175" y="1185150"/>
            <a:chExt cx="207450" cy="39000"/>
          </a:xfrm>
        </p:grpSpPr>
        <p:sp>
          <p:nvSpPr>
            <p:cNvPr id="1380" name="Google Shape;1380;p46"/>
            <p:cNvSpPr/>
            <p:nvPr/>
          </p:nvSpPr>
          <p:spPr>
            <a:xfrm>
              <a:off x="2479175" y="1185150"/>
              <a:ext cx="39000" cy="39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2563400" y="1185150"/>
              <a:ext cx="39000" cy="39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2647625" y="1185150"/>
              <a:ext cx="39000" cy="39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7121978" y="1712171"/>
            <a:ext cx="170342" cy="170086"/>
            <a:chOff x="6665552" y="1145975"/>
            <a:chExt cx="170342" cy="170086"/>
          </a:xfrm>
        </p:grpSpPr>
        <p:sp>
          <p:nvSpPr>
            <p:cNvPr id="1384" name="Google Shape;1384;p46"/>
            <p:cNvSpPr/>
            <p:nvPr/>
          </p:nvSpPr>
          <p:spPr>
            <a:xfrm>
              <a:off x="6665552" y="1145975"/>
              <a:ext cx="135600" cy="13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5" name="Google Shape;1385;p46"/>
            <p:cNvCxnSpPr>
              <a:stCxn id="1384" idx="5"/>
            </p:cNvCxnSpPr>
            <p:nvPr/>
          </p:nvCxnSpPr>
          <p:spPr>
            <a:xfrm>
              <a:off x="6781294" y="1261461"/>
              <a:ext cx="54600" cy="54600"/>
            </a:xfrm>
            <a:prstGeom prst="straightConnector1">
              <a:avLst/>
            </a:prstGeom>
            <a:noFill/>
            <a:ln w="9525" cap="flat" cmpd="sng">
              <a:solidFill>
                <a:schemeClr val="dk1"/>
              </a:solidFill>
              <a:prstDash val="solid"/>
              <a:round/>
              <a:headEnd type="none" w="med" len="med"/>
              <a:tailEnd type="none" w="med" len="med"/>
            </a:ln>
          </p:spPr>
        </p:cxnSp>
      </p:grpSp>
      <p:sp>
        <p:nvSpPr>
          <p:cNvPr id="1386" name="Google Shape;1386;p46"/>
          <p:cNvSpPr txBox="1">
            <a:spLocks noGrp="1"/>
          </p:cNvSpPr>
          <p:nvPr>
            <p:ph type="subTitle" idx="4294967295"/>
          </p:nvPr>
        </p:nvSpPr>
        <p:spPr>
          <a:xfrm>
            <a:off x="7321226" y="1709796"/>
            <a:ext cx="913800" cy="1683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1200">
                <a:latin typeface="Lexend Deca Medium"/>
                <a:ea typeface="Lexend Deca Medium"/>
                <a:cs typeface="Lexend Deca Medium"/>
                <a:sym typeface="Lexend Deca Medium"/>
              </a:rPr>
              <a:t>Order by</a:t>
            </a:r>
            <a:endParaRPr sz="1200">
              <a:latin typeface="Lexend Deca Medium"/>
              <a:ea typeface="Lexend Deca Medium"/>
              <a:cs typeface="Lexend Deca Medium"/>
              <a:sym typeface="Lexend Deca Medium"/>
            </a:endParaRPr>
          </a:p>
        </p:txBody>
      </p:sp>
      <p:sp>
        <p:nvSpPr>
          <p:cNvPr id="1387" name="Google Shape;1387;p46"/>
          <p:cNvSpPr/>
          <p:nvPr/>
        </p:nvSpPr>
        <p:spPr>
          <a:xfrm>
            <a:off x="8235035" y="1780146"/>
            <a:ext cx="88275" cy="54150"/>
          </a:xfrm>
          <a:custGeom>
            <a:avLst/>
            <a:gdLst/>
            <a:ahLst/>
            <a:cxnLst/>
            <a:rect l="l" t="t" r="r" b="b"/>
            <a:pathLst>
              <a:path w="3531" h="2166" extrusionOk="0">
                <a:moveTo>
                  <a:pt x="0" y="68"/>
                </a:moveTo>
                <a:lnTo>
                  <a:pt x="1742" y="2166"/>
                </a:lnTo>
                <a:lnTo>
                  <a:pt x="3531" y="0"/>
                </a:lnTo>
              </a:path>
            </a:pathLst>
          </a:custGeom>
          <a:noFill/>
          <a:ln w="9525" cap="rnd" cmpd="sng">
            <a:solidFill>
              <a:schemeClr val="dk1"/>
            </a:solidFill>
            <a:prstDash val="solid"/>
            <a:round/>
            <a:headEnd type="none" w="med" len="med"/>
            <a:tailEnd type="none" w="med" len="med"/>
          </a:ln>
        </p:spPr>
        <p:txBody>
          <a:bodyPr/>
          <a:lstStyle/>
          <a:p>
            <a:endParaRPr lang="en-US"/>
          </a:p>
        </p:txBody>
      </p:sp>
      <p:grpSp>
        <p:nvGrpSpPr>
          <p:cNvPr id="1420" name="Google Shape;1420;p46"/>
          <p:cNvGrpSpPr/>
          <p:nvPr/>
        </p:nvGrpSpPr>
        <p:grpSpPr>
          <a:xfrm>
            <a:off x="1918513" y="3716424"/>
            <a:ext cx="223209" cy="222401"/>
            <a:chOff x="3981492" y="4152938"/>
            <a:chExt cx="451658" cy="449932"/>
          </a:xfrm>
        </p:grpSpPr>
        <p:sp>
          <p:nvSpPr>
            <p:cNvPr id="1421" name="Google Shape;1421;p46"/>
            <p:cNvSpPr/>
            <p:nvPr/>
          </p:nvSpPr>
          <p:spPr>
            <a:xfrm>
              <a:off x="4070088" y="4152938"/>
              <a:ext cx="275128" cy="449932"/>
            </a:xfrm>
            <a:custGeom>
              <a:avLst/>
              <a:gdLst/>
              <a:ahLst/>
              <a:cxnLst/>
              <a:rect l="l" t="t" r="r" b="b"/>
              <a:pathLst>
                <a:path w="5770" h="9436" extrusionOk="0">
                  <a:moveTo>
                    <a:pt x="2247" y="2458"/>
                  </a:moveTo>
                  <a:cubicBezTo>
                    <a:pt x="2413" y="2458"/>
                    <a:pt x="2552" y="2597"/>
                    <a:pt x="2552" y="2763"/>
                  </a:cubicBezTo>
                  <a:cubicBezTo>
                    <a:pt x="2552" y="2916"/>
                    <a:pt x="2413" y="3055"/>
                    <a:pt x="2247" y="3055"/>
                  </a:cubicBezTo>
                  <a:lnTo>
                    <a:pt x="1983" y="3055"/>
                  </a:lnTo>
                  <a:cubicBezTo>
                    <a:pt x="1817" y="3055"/>
                    <a:pt x="1678" y="2916"/>
                    <a:pt x="1678" y="2763"/>
                  </a:cubicBezTo>
                  <a:cubicBezTo>
                    <a:pt x="1678" y="2597"/>
                    <a:pt x="1817" y="2458"/>
                    <a:pt x="1983" y="2458"/>
                  </a:cubicBezTo>
                  <a:close/>
                  <a:moveTo>
                    <a:pt x="2733" y="0"/>
                  </a:moveTo>
                  <a:cubicBezTo>
                    <a:pt x="2719" y="0"/>
                    <a:pt x="2705" y="2"/>
                    <a:pt x="2691" y="4"/>
                  </a:cubicBezTo>
                  <a:cubicBezTo>
                    <a:pt x="2608" y="32"/>
                    <a:pt x="2552" y="101"/>
                    <a:pt x="2552" y="184"/>
                  </a:cubicBezTo>
                  <a:lnTo>
                    <a:pt x="2552" y="1099"/>
                  </a:lnTo>
                  <a:cubicBezTo>
                    <a:pt x="1110" y="1266"/>
                    <a:pt x="0" y="2486"/>
                    <a:pt x="0" y="3970"/>
                  </a:cubicBezTo>
                  <a:cubicBezTo>
                    <a:pt x="0" y="4858"/>
                    <a:pt x="402" y="5676"/>
                    <a:pt x="1082" y="6217"/>
                  </a:cubicBezTo>
                  <a:cubicBezTo>
                    <a:pt x="971" y="6356"/>
                    <a:pt x="901" y="6522"/>
                    <a:pt x="901" y="6702"/>
                  </a:cubicBezTo>
                  <a:lnTo>
                    <a:pt x="901" y="7521"/>
                  </a:lnTo>
                  <a:cubicBezTo>
                    <a:pt x="901" y="7881"/>
                    <a:pt x="1027" y="8227"/>
                    <a:pt x="1262" y="8491"/>
                  </a:cubicBezTo>
                  <a:lnTo>
                    <a:pt x="1622" y="8880"/>
                  </a:lnTo>
                  <a:lnTo>
                    <a:pt x="1622" y="9240"/>
                  </a:lnTo>
                  <a:cubicBezTo>
                    <a:pt x="1622" y="9337"/>
                    <a:pt x="1692" y="9434"/>
                    <a:pt x="1789" y="9434"/>
                  </a:cubicBezTo>
                  <a:cubicBezTo>
                    <a:pt x="1796" y="9435"/>
                    <a:pt x="1803" y="9436"/>
                    <a:pt x="1809" y="9436"/>
                  </a:cubicBezTo>
                  <a:cubicBezTo>
                    <a:pt x="1910" y="9436"/>
                    <a:pt x="1983" y="9345"/>
                    <a:pt x="1983" y="9254"/>
                  </a:cubicBezTo>
                  <a:lnTo>
                    <a:pt x="1983" y="8810"/>
                  </a:lnTo>
                  <a:cubicBezTo>
                    <a:pt x="1983" y="8769"/>
                    <a:pt x="1970" y="8727"/>
                    <a:pt x="1942" y="8686"/>
                  </a:cubicBezTo>
                  <a:lnTo>
                    <a:pt x="1539" y="8242"/>
                  </a:lnTo>
                  <a:cubicBezTo>
                    <a:pt x="1359" y="8048"/>
                    <a:pt x="1262" y="7784"/>
                    <a:pt x="1262" y="7521"/>
                  </a:cubicBezTo>
                  <a:lnTo>
                    <a:pt x="1262" y="6702"/>
                  </a:lnTo>
                  <a:cubicBezTo>
                    <a:pt x="1262" y="6494"/>
                    <a:pt x="1443" y="6356"/>
                    <a:pt x="1622" y="6356"/>
                  </a:cubicBezTo>
                  <a:lnTo>
                    <a:pt x="1622" y="6951"/>
                  </a:lnTo>
                  <a:cubicBezTo>
                    <a:pt x="1622" y="7049"/>
                    <a:pt x="1706" y="7146"/>
                    <a:pt x="1803" y="7146"/>
                  </a:cubicBezTo>
                  <a:cubicBezTo>
                    <a:pt x="1811" y="7147"/>
                    <a:pt x="1818" y="7147"/>
                    <a:pt x="1825" y="7147"/>
                  </a:cubicBezTo>
                  <a:cubicBezTo>
                    <a:pt x="1925" y="7147"/>
                    <a:pt x="1997" y="7056"/>
                    <a:pt x="1997" y="6966"/>
                  </a:cubicBezTo>
                  <a:lnTo>
                    <a:pt x="1997" y="4553"/>
                  </a:lnTo>
                  <a:cubicBezTo>
                    <a:pt x="1997" y="4470"/>
                    <a:pt x="2066" y="4372"/>
                    <a:pt x="2149" y="4359"/>
                  </a:cubicBezTo>
                  <a:cubicBezTo>
                    <a:pt x="2164" y="4355"/>
                    <a:pt x="2178" y="4354"/>
                    <a:pt x="2193" y="4354"/>
                  </a:cubicBezTo>
                  <a:cubicBezTo>
                    <a:pt x="2299" y="4354"/>
                    <a:pt x="2386" y="4442"/>
                    <a:pt x="2386" y="4553"/>
                  </a:cubicBezTo>
                  <a:lnTo>
                    <a:pt x="2386" y="5884"/>
                  </a:lnTo>
                  <a:cubicBezTo>
                    <a:pt x="2386" y="5974"/>
                    <a:pt x="2457" y="6052"/>
                    <a:pt x="2545" y="6052"/>
                  </a:cubicBezTo>
                  <a:cubicBezTo>
                    <a:pt x="2552" y="6052"/>
                    <a:pt x="2559" y="6052"/>
                    <a:pt x="2565" y="6051"/>
                  </a:cubicBezTo>
                  <a:cubicBezTo>
                    <a:pt x="2573" y="6052"/>
                    <a:pt x="2581" y="6052"/>
                    <a:pt x="2589" y="6052"/>
                  </a:cubicBezTo>
                  <a:cubicBezTo>
                    <a:pt x="2688" y="6052"/>
                    <a:pt x="2760" y="5974"/>
                    <a:pt x="2760" y="5884"/>
                  </a:cubicBezTo>
                  <a:cubicBezTo>
                    <a:pt x="2746" y="5773"/>
                    <a:pt x="2843" y="5676"/>
                    <a:pt x="2940" y="5676"/>
                  </a:cubicBezTo>
                  <a:cubicBezTo>
                    <a:pt x="3051" y="5676"/>
                    <a:pt x="3135" y="5773"/>
                    <a:pt x="3135" y="5870"/>
                  </a:cubicBezTo>
                  <a:lnTo>
                    <a:pt x="3135" y="6106"/>
                  </a:lnTo>
                  <a:cubicBezTo>
                    <a:pt x="3135" y="6218"/>
                    <a:pt x="3224" y="6302"/>
                    <a:pt x="3324" y="6302"/>
                  </a:cubicBezTo>
                  <a:cubicBezTo>
                    <a:pt x="3348" y="6302"/>
                    <a:pt x="3373" y="6297"/>
                    <a:pt x="3397" y="6286"/>
                  </a:cubicBezTo>
                  <a:cubicBezTo>
                    <a:pt x="3467" y="6258"/>
                    <a:pt x="3508" y="6189"/>
                    <a:pt x="3508" y="6119"/>
                  </a:cubicBezTo>
                  <a:cubicBezTo>
                    <a:pt x="3508" y="6015"/>
                    <a:pt x="3594" y="5924"/>
                    <a:pt x="3696" y="5924"/>
                  </a:cubicBezTo>
                  <a:cubicBezTo>
                    <a:pt x="3703" y="5924"/>
                    <a:pt x="3710" y="5924"/>
                    <a:pt x="3717" y="5925"/>
                  </a:cubicBezTo>
                  <a:cubicBezTo>
                    <a:pt x="3814" y="5925"/>
                    <a:pt x="3897" y="6023"/>
                    <a:pt x="3897" y="6119"/>
                  </a:cubicBezTo>
                  <a:lnTo>
                    <a:pt x="3897" y="6467"/>
                  </a:lnTo>
                  <a:cubicBezTo>
                    <a:pt x="3897" y="6563"/>
                    <a:pt x="3967" y="6646"/>
                    <a:pt x="4063" y="6661"/>
                  </a:cubicBezTo>
                  <a:cubicBezTo>
                    <a:pt x="4174" y="6661"/>
                    <a:pt x="4257" y="6578"/>
                    <a:pt x="4257" y="6467"/>
                  </a:cubicBezTo>
                  <a:cubicBezTo>
                    <a:pt x="4257" y="6369"/>
                    <a:pt x="4355" y="6281"/>
                    <a:pt x="4454" y="6281"/>
                  </a:cubicBezTo>
                  <a:cubicBezTo>
                    <a:pt x="4468" y="6281"/>
                    <a:pt x="4481" y="6283"/>
                    <a:pt x="4494" y="6286"/>
                  </a:cubicBezTo>
                  <a:cubicBezTo>
                    <a:pt x="4577" y="6300"/>
                    <a:pt x="4646" y="6383"/>
                    <a:pt x="4646" y="6467"/>
                  </a:cubicBezTo>
                  <a:lnTo>
                    <a:pt x="4646" y="7521"/>
                  </a:lnTo>
                  <a:cubicBezTo>
                    <a:pt x="4646" y="7784"/>
                    <a:pt x="4549" y="8048"/>
                    <a:pt x="4368" y="8242"/>
                  </a:cubicBezTo>
                  <a:lnTo>
                    <a:pt x="3967" y="8686"/>
                  </a:lnTo>
                  <a:cubicBezTo>
                    <a:pt x="3939" y="8727"/>
                    <a:pt x="3924" y="8769"/>
                    <a:pt x="3924" y="8810"/>
                  </a:cubicBezTo>
                  <a:lnTo>
                    <a:pt x="3924" y="9240"/>
                  </a:lnTo>
                  <a:cubicBezTo>
                    <a:pt x="3924" y="9337"/>
                    <a:pt x="3994" y="9434"/>
                    <a:pt x="4091" y="9434"/>
                  </a:cubicBezTo>
                  <a:cubicBezTo>
                    <a:pt x="4098" y="9435"/>
                    <a:pt x="4105" y="9436"/>
                    <a:pt x="4111" y="9436"/>
                  </a:cubicBezTo>
                  <a:cubicBezTo>
                    <a:pt x="4212" y="9436"/>
                    <a:pt x="4285" y="9345"/>
                    <a:pt x="4285" y="9254"/>
                  </a:cubicBezTo>
                  <a:lnTo>
                    <a:pt x="4285" y="8880"/>
                  </a:lnTo>
                  <a:lnTo>
                    <a:pt x="4646" y="8491"/>
                  </a:lnTo>
                  <a:cubicBezTo>
                    <a:pt x="4882" y="8227"/>
                    <a:pt x="5021" y="7881"/>
                    <a:pt x="5021" y="7521"/>
                  </a:cubicBezTo>
                  <a:lnTo>
                    <a:pt x="5021" y="6467"/>
                  </a:lnTo>
                  <a:cubicBezTo>
                    <a:pt x="5021" y="6314"/>
                    <a:pt x="4951" y="6175"/>
                    <a:pt x="4854" y="6078"/>
                  </a:cubicBezTo>
                  <a:cubicBezTo>
                    <a:pt x="5006" y="5940"/>
                    <a:pt x="5145" y="5787"/>
                    <a:pt x="5256" y="5620"/>
                  </a:cubicBezTo>
                  <a:cubicBezTo>
                    <a:pt x="5311" y="5537"/>
                    <a:pt x="5298" y="5413"/>
                    <a:pt x="5215" y="5357"/>
                  </a:cubicBezTo>
                  <a:cubicBezTo>
                    <a:pt x="5182" y="5330"/>
                    <a:pt x="5145" y="5317"/>
                    <a:pt x="5109" y="5317"/>
                  </a:cubicBezTo>
                  <a:cubicBezTo>
                    <a:pt x="5051" y="5317"/>
                    <a:pt x="4993" y="5348"/>
                    <a:pt x="4951" y="5398"/>
                  </a:cubicBezTo>
                  <a:cubicBezTo>
                    <a:pt x="4826" y="5592"/>
                    <a:pt x="4660" y="5759"/>
                    <a:pt x="4479" y="5912"/>
                  </a:cubicBezTo>
                  <a:cubicBezTo>
                    <a:pt x="4396" y="5912"/>
                    <a:pt x="4313" y="5925"/>
                    <a:pt x="4244" y="5953"/>
                  </a:cubicBezTo>
                  <a:cubicBezTo>
                    <a:pt x="4174" y="5718"/>
                    <a:pt x="3939" y="5551"/>
                    <a:pt x="3703" y="5551"/>
                  </a:cubicBezTo>
                  <a:cubicBezTo>
                    <a:pt x="3606" y="5551"/>
                    <a:pt x="3523" y="5579"/>
                    <a:pt x="3440" y="5620"/>
                  </a:cubicBezTo>
                  <a:cubicBezTo>
                    <a:pt x="3356" y="5426"/>
                    <a:pt x="3148" y="5302"/>
                    <a:pt x="2940" y="5302"/>
                  </a:cubicBezTo>
                  <a:cubicBezTo>
                    <a:pt x="2885" y="5302"/>
                    <a:pt x="2815" y="5315"/>
                    <a:pt x="2760" y="5343"/>
                  </a:cubicBezTo>
                  <a:lnTo>
                    <a:pt x="2760" y="4553"/>
                  </a:lnTo>
                  <a:cubicBezTo>
                    <a:pt x="2760" y="4232"/>
                    <a:pt x="2485" y="3987"/>
                    <a:pt x="2179" y="3987"/>
                  </a:cubicBezTo>
                  <a:cubicBezTo>
                    <a:pt x="2142" y="3987"/>
                    <a:pt x="2104" y="3991"/>
                    <a:pt x="2066" y="3998"/>
                  </a:cubicBezTo>
                  <a:cubicBezTo>
                    <a:pt x="1817" y="4054"/>
                    <a:pt x="1622" y="4289"/>
                    <a:pt x="1622" y="4553"/>
                  </a:cubicBezTo>
                  <a:lnTo>
                    <a:pt x="1622" y="5981"/>
                  </a:lnTo>
                  <a:cubicBezTo>
                    <a:pt x="1554" y="5981"/>
                    <a:pt x="1484" y="5995"/>
                    <a:pt x="1415" y="6008"/>
                  </a:cubicBezTo>
                  <a:cubicBezTo>
                    <a:pt x="749" y="5537"/>
                    <a:pt x="361" y="4788"/>
                    <a:pt x="361" y="3970"/>
                  </a:cubicBezTo>
                  <a:cubicBezTo>
                    <a:pt x="361" y="2695"/>
                    <a:pt x="1317" y="1641"/>
                    <a:pt x="2552" y="1474"/>
                  </a:cubicBezTo>
                  <a:lnTo>
                    <a:pt x="2552" y="2153"/>
                  </a:lnTo>
                  <a:cubicBezTo>
                    <a:pt x="2454" y="2112"/>
                    <a:pt x="2358" y="2084"/>
                    <a:pt x="2247" y="2084"/>
                  </a:cubicBezTo>
                  <a:lnTo>
                    <a:pt x="1997" y="2084"/>
                  </a:lnTo>
                  <a:cubicBezTo>
                    <a:pt x="1637" y="2084"/>
                    <a:pt x="1317" y="2375"/>
                    <a:pt x="1317" y="2736"/>
                  </a:cubicBezTo>
                  <a:cubicBezTo>
                    <a:pt x="1304" y="3124"/>
                    <a:pt x="1609" y="3429"/>
                    <a:pt x="1983" y="3429"/>
                  </a:cubicBezTo>
                  <a:lnTo>
                    <a:pt x="2247" y="3429"/>
                  </a:lnTo>
                  <a:cubicBezTo>
                    <a:pt x="2621" y="3429"/>
                    <a:pt x="2913" y="3124"/>
                    <a:pt x="2913" y="2763"/>
                  </a:cubicBezTo>
                  <a:lnTo>
                    <a:pt x="2913" y="1446"/>
                  </a:lnTo>
                  <a:cubicBezTo>
                    <a:pt x="4285" y="1474"/>
                    <a:pt x="5394" y="2597"/>
                    <a:pt x="5394" y="3970"/>
                  </a:cubicBezTo>
                  <a:cubicBezTo>
                    <a:pt x="5394" y="4073"/>
                    <a:pt x="5478" y="4152"/>
                    <a:pt x="5578" y="4152"/>
                  </a:cubicBezTo>
                  <a:cubicBezTo>
                    <a:pt x="5586" y="4152"/>
                    <a:pt x="5595" y="4151"/>
                    <a:pt x="5603" y="4150"/>
                  </a:cubicBezTo>
                  <a:cubicBezTo>
                    <a:pt x="5700" y="4150"/>
                    <a:pt x="5769" y="4067"/>
                    <a:pt x="5769" y="3956"/>
                  </a:cubicBezTo>
                  <a:cubicBezTo>
                    <a:pt x="5769" y="2389"/>
                    <a:pt x="4494" y="1099"/>
                    <a:pt x="2913" y="1086"/>
                  </a:cubicBezTo>
                  <a:lnTo>
                    <a:pt x="2913" y="587"/>
                  </a:lnTo>
                  <a:cubicBezTo>
                    <a:pt x="2981" y="628"/>
                    <a:pt x="3051" y="655"/>
                    <a:pt x="3120" y="670"/>
                  </a:cubicBezTo>
                  <a:cubicBezTo>
                    <a:pt x="3329" y="739"/>
                    <a:pt x="3370" y="877"/>
                    <a:pt x="3384" y="892"/>
                  </a:cubicBezTo>
                  <a:lnTo>
                    <a:pt x="3384" y="905"/>
                  </a:lnTo>
                  <a:cubicBezTo>
                    <a:pt x="3407" y="986"/>
                    <a:pt x="3477" y="1038"/>
                    <a:pt x="3556" y="1038"/>
                  </a:cubicBezTo>
                  <a:cubicBezTo>
                    <a:pt x="3572" y="1038"/>
                    <a:pt x="3589" y="1035"/>
                    <a:pt x="3606" y="1030"/>
                  </a:cubicBezTo>
                  <a:cubicBezTo>
                    <a:pt x="3703" y="1003"/>
                    <a:pt x="3758" y="905"/>
                    <a:pt x="3730" y="794"/>
                  </a:cubicBezTo>
                  <a:lnTo>
                    <a:pt x="3730" y="781"/>
                  </a:lnTo>
                  <a:cubicBezTo>
                    <a:pt x="3703" y="655"/>
                    <a:pt x="3551" y="420"/>
                    <a:pt x="3231" y="323"/>
                  </a:cubicBezTo>
                  <a:cubicBezTo>
                    <a:pt x="2996" y="254"/>
                    <a:pt x="2898" y="101"/>
                    <a:pt x="2898" y="87"/>
                  </a:cubicBezTo>
                  <a:cubicBezTo>
                    <a:pt x="2864" y="29"/>
                    <a:pt x="2801" y="0"/>
                    <a:pt x="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361673" y="4291745"/>
              <a:ext cx="31804" cy="101993"/>
            </a:xfrm>
            <a:custGeom>
              <a:avLst/>
              <a:gdLst/>
              <a:ahLst/>
              <a:cxnLst/>
              <a:rect l="l" t="t" r="r" b="b"/>
              <a:pathLst>
                <a:path w="667" h="2139" extrusionOk="0">
                  <a:moveTo>
                    <a:pt x="206" y="0"/>
                  </a:moveTo>
                  <a:cubicBezTo>
                    <a:pt x="178" y="0"/>
                    <a:pt x="151" y="7"/>
                    <a:pt x="126" y="19"/>
                  </a:cubicBezTo>
                  <a:cubicBezTo>
                    <a:pt x="28" y="74"/>
                    <a:pt x="1" y="185"/>
                    <a:pt x="43" y="283"/>
                  </a:cubicBezTo>
                  <a:cubicBezTo>
                    <a:pt x="278" y="712"/>
                    <a:pt x="278" y="1433"/>
                    <a:pt x="43" y="1864"/>
                  </a:cubicBezTo>
                  <a:cubicBezTo>
                    <a:pt x="1" y="1960"/>
                    <a:pt x="28" y="2071"/>
                    <a:pt x="126" y="2113"/>
                  </a:cubicBezTo>
                  <a:cubicBezTo>
                    <a:pt x="152" y="2131"/>
                    <a:pt x="181" y="2139"/>
                    <a:pt x="210" y="2139"/>
                  </a:cubicBezTo>
                  <a:cubicBezTo>
                    <a:pt x="273" y="2139"/>
                    <a:pt x="337" y="2101"/>
                    <a:pt x="376" y="2043"/>
                  </a:cubicBezTo>
                  <a:cubicBezTo>
                    <a:pt x="666" y="1503"/>
                    <a:pt x="666" y="643"/>
                    <a:pt x="376" y="102"/>
                  </a:cubicBezTo>
                  <a:cubicBezTo>
                    <a:pt x="337" y="34"/>
                    <a:pt x="270"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397388" y="4259654"/>
              <a:ext cx="35762" cy="166460"/>
            </a:xfrm>
            <a:custGeom>
              <a:avLst/>
              <a:gdLst/>
              <a:ahLst/>
              <a:cxnLst/>
              <a:rect l="l" t="t" r="r" b="b"/>
              <a:pathLst>
                <a:path w="750" h="3491" extrusionOk="0">
                  <a:moveTo>
                    <a:pt x="218" y="1"/>
                  </a:moveTo>
                  <a:cubicBezTo>
                    <a:pt x="188" y="1"/>
                    <a:pt x="156" y="9"/>
                    <a:pt x="126" y="26"/>
                  </a:cubicBezTo>
                  <a:cubicBezTo>
                    <a:pt x="43" y="68"/>
                    <a:pt x="0" y="179"/>
                    <a:pt x="56" y="276"/>
                  </a:cubicBezTo>
                  <a:cubicBezTo>
                    <a:pt x="265" y="664"/>
                    <a:pt x="375" y="1191"/>
                    <a:pt x="375" y="1746"/>
                  </a:cubicBezTo>
                  <a:cubicBezTo>
                    <a:pt x="375" y="2300"/>
                    <a:pt x="265" y="2827"/>
                    <a:pt x="56" y="3216"/>
                  </a:cubicBezTo>
                  <a:cubicBezTo>
                    <a:pt x="0" y="3313"/>
                    <a:pt x="43" y="3424"/>
                    <a:pt x="126" y="3465"/>
                  </a:cubicBezTo>
                  <a:cubicBezTo>
                    <a:pt x="156" y="3483"/>
                    <a:pt x="188" y="3491"/>
                    <a:pt x="219" y="3491"/>
                  </a:cubicBezTo>
                  <a:cubicBezTo>
                    <a:pt x="285" y="3491"/>
                    <a:pt x="347" y="3454"/>
                    <a:pt x="375" y="3397"/>
                  </a:cubicBezTo>
                  <a:cubicBezTo>
                    <a:pt x="611" y="2953"/>
                    <a:pt x="749" y="2370"/>
                    <a:pt x="749" y="1746"/>
                  </a:cubicBezTo>
                  <a:cubicBezTo>
                    <a:pt x="749" y="1122"/>
                    <a:pt x="611" y="540"/>
                    <a:pt x="375" y="96"/>
                  </a:cubicBezTo>
                  <a:cubicBezTo>
                    <a:pt x="346" y="39"/>
                    <a:pt x="285"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6"/>
            <p:cNvSpPr/>
            <p:nvPr/>
          </p:nvSpPr>
          <p:spPr>
            <a:xfrm>
              <a:off x="4021164" y="4291745"/>
              <a:ext cx="31757" cy="101993"/>
            </a:xfrm>
            <a:custGeom>
              <a:avLst/>
              <a:gdLst/>
              <a:ahLst/>
              <a:cxnLst/>
              <a:rect l="l" t="t" r="r" b="b"/>
              <a:pathLst>
                <a:path w="666" h="2139" extrusionOk="0">
                  <a:moveTo>
                    <a:pt x="461" y="0"/>
                  </a:moveTo>
                  <a:cubicBezTo>
                    <a:pt x="396" y="0"/>
                    <a:pt x="330" y="34"/>
                    <a:pt x="291" y="102"/>
                  </a:cubicBezTo>
                  <a:cubicBezTo>
                    <a:pt x="0" y="643"/>
                    <a:pt x="0" y="1503"/>
                    <a:pt x="291" y="2043"/>
                  </a:cubicBezTo>
                  <a:cubicBezTo>
                    <a:pt x="329" y="2101"/>
                    <a:pt x="393" y="2139"/>
                    <a:pt x="457" y="2139"/>
                  </a:cubicBezTo>
                  <a:cubicBezTo>
                    <a:pt x="486" y="2139"/>
                    <a:pt x="514" y="2131"/>
                    <a:pt x="540" y="2113"/>
                  </a:cubicBezTo>
                  <a:cubicBezTo>
                    <a:pt x="638" y="2071"/>
                    <a:pt x="666" y="1960"/>
                    <a:pt x="624" y="1864"/>
                  </a:cubicBezTo>
                  <a:cubicBezTo>
                    <a:pt x="388" y="1433"/>
                    <a:pt x="388" y="712"/>
                    <a:pt x="624" y="283"/>
                  </a:cubicBezTo>
                  <a:cubicBezTo>
                    <a:pt x="666" y="185"/>
                    <a:pt x="638" y="74"/>
                    <a:pt x="540" y="19"/>
                  </a:cubicBezTo>
                  <a:cubicBezTo>
                    <a:pt x="516" y="7"/>
                    <a:pt x="488" y="0"/>
                    <a:pt x="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6"/>
            <p:cNvSpPr/>
            <p:nvPr/>
          </p:nvSpPr>
          <p:spPr>
            <a:xfrm>
              <a:off x="3981492" y="4259654"/>
              <a:ext cx="35714" cy="166603"/>
            </a:xfrm>
            <a:custGeom>
              <a:avLst/>
              <a:gdLst/>
              <a:ahLst/>
              <a:cxnLst/>
              <a:rect l="l" t="t" r="r" b="b"/>
              <a:pathLst>
                <a:path w="749" h="3494" extrusionOk="0">
                  <a:moveTo>
                    <a:pt x="531" y="1"/>
                  </a:moveTo>
                  <a:cubicBezTo>
                    <a:pt x="464" y="1"/>
                    <a:pt x="403" y="39"/>
                    <a:pt x="374" y="96"/>
                  </a:cubicBezTo>
                  <a:cubicBezTo>
                    <a:pt x="139" y="540"/>
                    <a:pt x="0" y="1122"/>
                    <a:pt x="0" y="1746"/>
                  </a:cubicBezTo>
                  <a:cubicBezTo>
                    <a:pt x="0" y="2370"/>
                    <a:pt x="139" y="2953"/>
                    <a:pt x="374" y="3397"/>
                  </a:cubicBezTo>
                  <a:cubicBezTo>
                    <a:pt x="402" y="3452"/>
                    <a:pt x="472" y="3493"/>
                    <a:pt x="540" y="3493"/>
                  </a:cubicBezTo>
                  <a:cubicBezTo>
                    <a:pt x="568" y="3493"/>
                    <a:pt x="596" y="3480"/>
                    <a:pt x="624" y="3465"/>
                  </a:cubicBezTo>
                  <a:cubicBezTo>
                    <a:pt x="707" y="3424"/>
                    <a:pt x="749" y="3313"/>
                    <a:pt x="693" y="3216"/>
                  </a:cubicBezTo>
                  <a:cubicBezTo>
                    <a:pt x="485" y="2827"/>
                    <a:pt x="374" y="2300"/>
                    <a:pt x="374" y="1746"/>
                  </a:cubicBezTo>
                  <a:cubicBezTo>
                    <a:pt x="374" y="1191"/>
                    <a:pt x="485" y="664"/>
                    <a:pt x="693" y="276"/>
                  </a:cubicBezTo>
                  <a:cubicBezTo>
                    <a:pt x="749" y="179"/>
                    <a:pt x="707" y="68"/>
                    <a:pt x="624" y="26"/>
                  </a:cubicBezTo>
                  <a:cubicBezTo>
                    <a:pt x="593" y="9"/>
                    <a:pt x="562" y="1"/>
                    <a:pt x="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206320" y="4256077"/>
              <a:ext cx="92599" cy="106046"/>
            </a:xfrm>
            <a:custGeom>
              <a:avLst/>
              <a:gdLst/>
              <a:ahLst/>
              <a:cxnLst/>
              <a:rect l="l" t="t" r="r" b="b"/>
              <a:pathLst>
                <a:path w="1942" h="2224" extrusionOk="0">
                  <a:moveTo>
                    <a:pt x="762" y="1516"/>
                  </a:moveTo>
                  <a:cubicBezTo>
                    <a:pt x="846" y="1516"/>
                    <a:pt x="929" y="1586"/>
                    <a:pt x="929" y="1682"/>
                  </a:cubicBezTo>
                  <a:cubicBezTo>
                    <a:pt x="929" y="1780"/>
                    <a:pt x="846" y="1863"/>
                    <a:pt x="762" y="1863"/>
                  </a:cubicBezTo>
                  <a:lnTo>
                    <a:pt x="555" y="1863"/>
                  </a:lnTo>
                  <a:cubicBezTo>
                    <a:pt x="457" y="1863"/>
                    <a:pt x="388" y="1780"/>
                    <a:pt x="388" y="1682"/>
                  </a:cubicBezTo>
                  <a:cubicBezTo>
                    <a:pt x="388" y="1586"/>
                    <a:pt x="457" y="1516"/>
                    <a:pt x="555" y="1516"/>
                  </a:cubicBezTo>
                  <a:close/>
                  <a:moveTo>
                    <a:pt x="1110" y="1"/>
                  </a:moveTo>
                  <a:cubicBezTo>
                    <a:pt x="1096" y="1"/>
                    <a:pt x="1082" y="2"/>
                    <a:pt x="1067" y="5"/>
                  </a:cubicBezTo>
                  <a:cubicBezTo>
                    <a:pt x="984" y="32"/>
                    <a:pt x="929" y="101"/>
                    <a:pt x="929" y="184"/>
                  </a:cubicBezTo>
                  <a:lnTo>
                    <a:pt x="929" y="1169"/>
                  </a:lnTo>
                  <a:cubicBezTo>
                    <a:pt x="873" y="1155"/>
                    <a:pt x="818" y="1142"/>
                    <a:pt x="762" y="1142"/>
                  </a:cubicBezTo>
                  <a:lnTo>
                    <a:pt x="568" y="1142"/>
                  </a:lnTo>
                  <a:cubicBezTo>
                    <a:pt x="278" y="1142"/>
                    <a:pt x="28" y="1377"/>
                    <a:pt x="14" y="1669"/>
                  </a:cubicBezTo>
                  <a:cubicBezTo>
                    <a:pt x="0" y="1974"/>
                    <a:pt x="250" y="2223"/>
                    <a:pt x="555" y="2223"/>
                  </a:cubicBezTo>
                  <a:lnTo>
                    <a:pt x="762" y="2223"/>
                  </a:lnTo>
                  <a:cubicBezTo>
                    <a:pt x="1054" y="2223"/>
                    <a:pt x="1304" y="1987"/>
                    <a:pt x="1304" y="1682"/>
                  </a:cubicBezTo>
                  <a:lnTo>
                    <a:pt x="1304" y="559"/>
                  </a:lnTo>
                  <a:lnTo>
                    <a:pt x="1387" y="600"/>
                  </a:lnTo>
                  <a:cubicBezTo>
                    <a:pt x="1511" y="642"/>
                    <a:pt x="1539" y="711"/>
                    <a:pt x="1553" y="726"/>
                  </a:cubicBezTo>
                  <a:lnTo>
                    <a:pt x="1553" y="753"/>
                  </a:lnTo>
                  <a:cubicBezTo>
                    <a:pt x="1589" y="826"/>
                    <a:pt x="1669" y="867"/>
                    <a:pt x="1744" y="867"/>
                  </a:cubicBezTo>
                  <a:cubicBezTo>
                    <a:pt x="1754" y="867"/>
                    <a:pt x="1765" y="866"/>
                    <a:pt x="1775" y="864"/>
                  </a:cubicBezTo>
                  <a:cubicBezTo>
                    <a:pt x="1872" y="837"/>
                    <a:pt x="1942" y="726"/>
                    <a:pt x="1900" y="628"/>
                  </a:cubicBezTo>
                  <a:lnTo>
                    <a:pt x="1900" y="615"/>
                  </a:lnTo>
                  <a:cubicBezTo>
                    <a:pt x="1900" y="587"/>
                    <a:pt x="1816" y="337"/>
                    <a:pt x="1498" y="240"/>
                  </a:cubicBezTo>
                  <a:cubicBezTo>
                    <a:pt x="1345" y="199"/>
                    <a:pt x="1276" y="101"/>
                    <a:pt x="1276" y="88"/>
                  </a:cubicBezTo>
                  <a:cubicBezTo>
                    <a:pt x="1241" y="30"/>
                    <a:pt x="1178" y="1"/>
                    <a:pt x="1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320570" y="4371949"/>
              <a:ext cx="19979" cy="17452"/>
            </a:xfrm>
            <a:custGeom>
              <a:avLst/>
              <a:gdLst/>
              <a:ahLst/>
              <a:cxnLst/>
              <a:rect l="l" t="t" r="r" b="b"/>
              <a:pathLst>
                <a:path w="419" h="366" extrusionOk="0">
                  <a:moveTo>
                    <a:pt x="208" y="1"/>
                  </a:moveTo>
                  <a:cubicBezTo>
                    <a:pt x="126" y="1"/>
                    <a:pt x="47" y="56"/>
                    <a:pt x="31" y="154"/>
                  </a:cubicBezTo>
                  <a:cubicBezTo>
                    <a:pt x="1" y="274"/>
                    <a:pt x="108" y="365"/>
                    <a:pt x="217" y="365"/>
                  </a:cubicBezTo>
                  <a:cubicBezTo>
                    <a:pt x="259" y="365"/>
                    <a:pt x="301" y="351"/>
                    <a:pt x="336" y="320"/>
                  </a:cubicBezTo>
                  <a:cubicBezTo>
                    <a:pt x="406" y="265"/>
                    <a:pt x="419" y="154"/>
                    <a:pt x="363" y="84"/>
                  </a:cubicBezTo>
                  <a:cubicBezTo>
                    <a:pt x="324" y="27"/>
                    <a:pt x="265"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1923284" y="3247987"/>
            <a:ext cx="222898" cy="197469"/>
            <a:chOff x="4716105" y="4178258"/>
            <a:chExt cx="451029" cy="399493"/>
          </a:xfrm>
        </p:grpSpPr>
        <p:sp>
          <p:nvSpPr>
            <p:cNvPr id="1429" name="Google Shape;1429;p46"/>
            <p:cNvSpPr/>
            <p:nvPr/>
          </p:nvSpPr>
          <p:spPr>
            <a:xfrm>
              <a:off x="4716105" y="4178258"/>
              <a:ext cx="451029" cy="392808"/>
            </a:xfrm>
            <a:custGeom>
              <a:avLst/>
              <a:gdLst/>
              <a:ahLst/>
              <a:cxnLst/>
              <a:rect l="l" t="t" r="r" b="b"/>
              <a:pathLst>
                <a:path w="9459" h="8238" extrusionOk="0">
                  <a:moveTo>
                    <a:pt x="4730" y="1165"/>
                  </a:moveTo>
                  <a:cubicBezTo>
                    <a:pt x="5590" y="1165"/>
                    <a:pt x="6422" y="1483"/>
                    <a:pt x="7060" y="2038"/>
                  </a:cubicBezTo>
                  <a:lnTo>
                    <a:pt x="7005" y="2094"/>
                  </a:lnTo>
                  <a:cubicBezTo>
                    <a:pt x="6920" y="2178"/>
                    <a:pt x="6807" y="2220"/>
                    <a:pt x="6692" y="2220"/>
                  </a:cubicBezTo>
                  <a:cubicBezTo>
                    <a:pt x="6598" y="2220"/>
                    <a:pt x="6503" y="2192"/>
                    <a:pt x="6422" y="2136"/>
                  </a:cubicBezTo>
                  <a:cubicBezTo>
                    <a:pt x="5923" y="1789"/>
                    <a:pt x="5341" y="1594"/>
                    <a:pt x="4730" y="1594"/>
                  </a:cubicBezTo>
                  <a:cubicBezTo>
                    <a:pt x="4120" y="1594"/>
                    <a:pt x="3538" y="1789"/>
                    <a:pt x="3038" y="2136"/>
                  </a:cubicBezTo>
                  <a:cubicBezTo>
                    <a:pt x="2957" y="2192"/>
                    <a:pt x="2862" y="2220"/>
                    <a:pt x="2768" y="2220"/>
                  </a:cubicBezTo>
                  <a:cubicBezTo>
                    <a:pt x="2653" y="2220"/>
                    <a:pt x="2540" y="2178"/>
                    <a:pt x="2456" y="2094"/>
                  </a:cubicBezTo>
                  <a:lnTo>
                    <a:pt x="2401" y="2038"/>
                  </a:lnTo>
                  <a:cubicBezTo>
                    <a:pt x="2442" y="1997"/>
                    <a:pt x="2484" y="1969"/>
                    <a:pt x="2525" y="1927"/>
                  </a:cubicBezTo>
                  <a:cubicBezTo>
                    <a:pt x="3149" y="1442"/>
                    <a:pt x="3939" y="1165"/>
                    <a:pt x="4730" y="1165"/>
                  </a:cubicBezTo>
                  <a:close/>
                  <a:moveTo>
                    <a:pt x="4730" y="1969"/>
                  </a:moveTo>
                  <a:cubicBezTo>
                    <a:pt x="5257" y="1969"/>
                    <a:pt x="5770" y="2136"/>
                    <a:pt x="6200" y="2441"/>
                  </a:cubicBezTo>
                  <a:cubicBezTo>
                    <a:pt x="6347" y="2544"/>
                    <a:pt x="6514" y="2594"/>
                    <a:pt x="6681" y="2594"/>
                  </a:cubicBezTo>
                  <a:cubicBezTo>
                    <a:pt x="6894" y="2594"/>
                    <a:pt x="7105" y="2513"/>
                    <a:pt x="7268" y="2358"/>
                  </a:cubicBezTo>
                  <a:lnTo>
                    <a:pt x="7323" y="2288"/>
                  </a:lnTo>
                  <a:cubicBezTo>
                    <a:pt x="7878" y="2885"/>
                    <a:pt x="8238" y="3661"/>
                    <a:pt x="8294" y="4534"/>
                  </a:cubicBezTo>
                  <a:lnTo>
                    <a:pt x="7864" y="4534"/>
                  </a:lnTo>
                  <a:cubicBezTo>
                    <a:pt x="7504" y="4534"/>
                    <a:pt x="7184" y="4715"/>
                    <a:pt x="7005" y="4993"/>
                  </a:cubicBezTo>
                  <a:cubicBezTo>
                    <a:pt x="6630" y="4091"/>
                    <a:pt x="5757" y="3467"/>
                    <a:pt x="4730" y="3467"/>
                  </a:cubicBezTo>
                  <a:cubicBezTo>
                    <a:pt x="4466" y="3467"/>
                    <a:pt x="4203" y="3508"/>
                    <a:pt x="3967" y="3591"/>
                  </a:cubicBezTo>
                  <a:lnTo>
                    <a:pt x="3218" y="3148"/>
                  </a:lnTo>
                  <a:cubicBezTo>
                    <a:pt x="3190" y="3134"/>
                    <a:pt x="3159" y="3127"/>
                    <a:pt x="3128" y="3127"/>
                  </a:cubicBezTo>
                  <a:cubicBezTo>
                    <a:pt x="3097" y="3127"/>
                    <a:pt x="3066" y="3134"/>
                    <a:pt x="3038" y="3148"/>
                  </a:cubicBezTo>
                  <a:cubicBezTo>
                    <a:pt x="2983" y="3190"/>
                    <a:pt x="2941" y="3245"/>
                    <a:pt x="2941" y="3314"/>
                  </a:cubicBezTo>
                  <a:lnTo>
                    <a:pt x="2941" y="4229"/>
                  </a:lnTo>
                  <a:cubicBezTo>
                    <a:pt x="2733" y="4451"/>
                    <a:pt x="2567" y="4715"/>
                    <a:pt x="2456" y="4978"/>
                  </a:cubicBezTo>
                  <a:cubicBezTo>
                    <a:pt x="2262" y="4715"/>
                    <a:pt x="1942" y="4534"/>
                    <a:pt x="1596" y="4534"/>
                  </a:cubicBezTo>
                  <a:lnTo>
                    <a:pt x="1166" y="4534"/>
                  </a:lnTo>
                  <a:cubicBezTo>
                    <a:pt x="1221" y="3661"/>
                    <a:pt x="1582" y="2885"/>
                    <a:pt x="2136" y="2288"/>
                  </a:cubicBezTo>
                  <a:lnTo>
                    <a:pt x="2192" y="2358"/>
                  </a:lnTo>
                  <a:cubicBezTo>
                    <a:pt x="2346" y="2512"/>
                    <a:pt x="2556" y="2589"/>
                    <a:pt x="2769" y="2589"/>
                  </a:cubicBezTo>
                  <a:cubicBezTo>
                    <a:pt x="2940" y="2589"/>
                    <a:pt x="3112" y="2540"/>
                    <a:pt x="3260" y="2441"/>
                  </a:cubicBezTo>
                  <a:cubicBezTo>
                    <a:pt x="3690" y="2136"/>
                    <a:pt x="4203" y="1969"/>
                    <a:pt x="4730" y="1969"/>
                  </a:cubicBezTo>
                  <a:close/>
                  <a:moveTo>
                    <a:pt x="4730" y="361"/>
                  </a:moveTo>
                  <a:cubicBezTo>
                    <a:pt x="5895" y="361"/>
                    <a:pt x="6990" y="818"/>
                    <a:pt x="7809" y="1650"/>
                  </a:cubicBezTo>
                  <a:cubicBezTo>
                    <a:pt x="8641" y="2469"/>
                    <a:pt x="9098" y="3564"/>
                    <a:pt x="9098" y="4729"/>
                  </a:cubicBezTo>
                  <a:lnTo>
                    <a:pt x="9098" y="5450"/>
                  </a:lnTo>
                  <a:lnTo>
                    <a:pt x="8669" y="5450"/>
                  </a:lnTo>
                  <a:lnTo>
                    <a:pt x="8669" y="4729"/>
                  </a:lnTo>
                  <a:lnTo>
                    <a:pt x="8669" y="4715"/>
                  </a:lnTo>
                  <a:cubicBezTo>
                    <a:pt x="8654" y="3606"/>
                    <a:pt x="8197" y="2607"/>
                    <a:pt x="7462" y="1900"/>
                  </a:cubicBezTo>
                  <a:cubicBezTo>
                    <a:pt x="6741" y="1193"/>
                    <a:pt x="5729" y="790"/>
                    <a:pt x="4730" y="790"/>
                  </a:cubicBezTo>
                  <a:cubicBezTo>
                    <a:pt x="3732" y="790"/>
                    <a:pt x="2719" y="1193"/>
                    <a:pt x="1998" y="1900"/>
                  </a:cubicBezTo>
                  <a:cubicBezTo>
                    <a:pt x="1263" y="2607"/>
                    <a:pt x="805" y="3606"/>
                    <a:pt x="792" y="4715"/>
                  </a:cubicBezTo>
                  <a:lnTo>
                    <a:pt x="792" y="5450"/>
                  </a:lnTo>
                  <a:lnTo>
                    <a:pt x="361" y="5450"/>
                  </a:lnTo>
                  <a:lnTo>
                    <a:pt x="361" y="4729"/>
                  </a:lnTo>
                  <a:cubicBezTo>
                    <a:pt x="361" y="3564"/>
                    <a:pt x="820" y="2469"/>
                    <a:pt x="1637" y="1650"/>
                  </a:cubicBezTo>
                  <a:cubicBezTo>
                    <a:pt x="2469" y="818"/>
                    <a:pt x="3565" y="361"/>
                    <a:pt x="4730" y="361"/>
                  </a:cubicBezTo>
                  <a:close/>
                  <a:moveTo>
                    <a:pt x="792" y="5825"/>
                  </a:moveTo>
                  <a:lnTo>
                    <a:pt x="792" y="6504"/>
                  </a:lnTo>
                  <a:lnTo>
                    <a:pt x="361" y="6504"/>
                  </a:lnTo>
                  <a:lnTo>
                    <a:pt x="361" y="5825"/>
                  </a:lnTo>
                  <a:close/>
                  <a:moveTo>
                    <a:pt x="9098" y="5825"/>
                  </a:moveTo>
                  <a:lnTo>
                    <a:pt x="9098" y="6504"/>
                  </a:lnTo>
                  <a:lnTo>
                    <a:pt x="8669" y="6504"/>
                  </a:lnTo>
                  <a:lnTo>
                    <a:pt x="8669" y="5825"/>
                  </a:lnTo>
                  <a:close/>
                  <a:moveTo>
                    <a:pt x="1596" y="4895"/>
                  </a:moveTo>
                  <a:cubicBezTo>
                    <a:pt x="1970" y="4895"/>
                    <a:pt x="2275" y="5200"/>
                    <a:pt x="2275" y="5588"/>
                  </a:cubicBezTo>
                  <a:lnTo>
                    <a:pt x="2275" y="6740"/>
                  </a:lnTo>
                  <a:cubicBezTo>
                    <a:pt x="2275" y="7114"/>
                    <a:pt x="1970" y="7419"/>
                    <a:pt x="1596" y="7419"/>
                  </a:cubicBezTo>
                  <a:lnTo>
                    <a:pt x="1166" y="7419"/>
                  </a:lnTo>
                  <a:lnTo>
                    <a:pt x="1166" y="4895"/>
                  </a:lnTo>
                  <a:close/>
                  <a:moveTo>
                    <a:pt x="8294" y="4895"/>
                  </a:moveTo>
                  <a:lnTo>
                    <a:pt x="8294" y="7419"/>
                  </a:lnTo>
                  <a:lnTo>
                    <a:pt x="7864" y="7419"/>
                  </a:lnTo>
                  <a:cubicBezTo>
                    <a:pt x="7489" y="7419"/>
                    <a:pt x="7184" y="7114"/>
                    <a:pt x="7184" y="6740"/>
                  </a:cubicBezTo>
                  <a:lnTo>
                    <a:pt x="7184" y="5588"/>
                  </a:lnTo>
                  <a:cubicBezTo>
                    <a:pt x="7184" y="5200"/>
                    <a:pt x="7489" y="4895"/>
                    <a:pt x="7864" y="4895"/>
                  </a:cubicBezTo>
                  <a:close/>
                  <a:moveTo>
                    <a:pt x="4730" y="0"/>
                  </a:moveTo>
                  <a:cubicBezTo>
                    <a:pt x="3468" y="0"/>
                    <a:pt x="2275" y="485"/>
                    <a:pt x="1388" y="1387"/>
                  </a:cubicBezTo>
                  <a:cubicBezTo>
                    <a:pt x="487" y="2274"/>
                    <a:pt x="1" y="3467"/>
                    <a:pt x="1" y="4729"/>
                  </a:cubicBezTo>
                  <a:lnTo>
                    <a:pt x="1" y="6685"/>
                  </a:lnTo>
                  <a:cubicBezTo>
                    <a:pt x="1" y="6781"/>
                    <a:pt x="84" y="6864"/>
                    <a:pt x="182" y="6864"/>
                  </a:cubicBezTo>
                  <a:lnTo>
                    <a:pt x="792" y="6864"/>
                  </a:lnTo>
                  <a:lnTo>
                    <a:pt x="792" y="7600"/>
                  </a:lnTo>
                  <a:cubicBezTo>
                    <a:pt x="792" y="7711"/>
                    <a:pt x="875" y="7794"/>
                    <a:pt x="986" y="7794"/>
                  </a:cubicBezTo>
                  <a:lnTo>
                    <a:pt x="1596" y="7794"/>
                  </a:lnTo>
                  <a:cubicBezTo>
                    <a:pt x="2040" y="7794"/>
                    <a:pt x="2428" y="7502"/>
                    <a:pt x="2580" y="7101"/>
                  </a:cubicBezTo>
                  <a:cubicBezTo>
                    <a:pt x="2622" y="7184"/>
                    <a:pt x="2663" y="7253"/>
                    <a:pt x="2719" y="7336"/>
                  </a:cubicBezTo>
                  <a:cubicBezTo>
                    <a:pt x="2996" y="7738"/>
                    <a:pt x="3399" y="8044"/>
                    <a:pt x="3856" y="8223"/>
                  </a:cubicBezTo>
                  <a:cubicBezTo>
                    <a:pt x="3876" y="8229"/>
                    <a:pt x="3897" y="8232"/>
                    <a:pt x="3917" y="8232"/>
                  </a:cubicBezTo>
                  <a:cubicBezTo>
                    <a:pt x="3996" y="8232"/>
                    <a:pt x="4070" y="8190"/>
                    <a:pt x="4092" y="8112"/>
                  </a:cubicBezTo>
                  <a:cubicBezTo>
                    <a:pt x="4133" y="8016"/>
                    <a:pt x="4092" y="7905"/>
                    <a:pt x="3995" y="7877"/>
                  </a:cubicBezTo>
                  <a:cubicBezTo>
                    <a:pt x="3593" y="7724"/>
                    <a:pt x="3260" y="7461"/>
                    <a:pt x="3024" y="7114"/>
                  </a:cubicBezTo>
                  <a:cubicBezTo>
                    <a:pt x="2774" y="6768"/>
                    <a:pt x="2636" y="6352"/>
                    <a:pt x="2636" y="5921"/>
                  </a:cubicBezTo>
                  <a:cubicBezTo>
                    <a:pt x="2636" y="5367"/>
                    <a:pt x="2858" y="4840"/>
                    <a:pt x="3260" y="4438"/>
                  </a:cubicBezTo>
                  <a:cubicBezTo>
                    <a:pt x="3288" y="4410"/>
                    <a:pt x="3316" y="4355"/>
                    <a:pt x="3316" y="4313"/>
                  </a:cubicBezTo>
                  <a:lnTo>
                    <a:pt x="3316" y="3634"/>
                  </a:lnTo>
                  <a:lnTo>
                    <a:pt x="3856" y="3952"/>
                  </a:lnTo>
                  <a:cubicBezTo>
                    <a:pt x="3881" y="3968"/>
                    <a:pt x="3911" y="3975"/>
                    <a:pt x="3942" y="3975"/>
                  </a:cubicBezTo>
                  <a:cubicBezTo>
                    <a:pt x="3964" y="3975"/>
                    <a:pt x="3986" y="3972"/>
                    <a:pt x="4009" y="3966"/>
                  </a:cubicBezTo>
                  <a:cubicBezTo>
                    <a:pt x="4244" y="3883"/>
                    <a:pt x="4481" y="3828"/>
                    <a:pt x="4730" y="3828"/>
                  </a:cubicBezTo>
                  <a:cubicBezTo>
                    <a:pt x="5881" y="3828"/>
                    <a:pt x="6811" y="4771"/>
                    <a:pt x="6811" y="5921"/>
                  </a:cubicBezTo>
                  <a:cubicBezTo>
                    <a:pt x="6811" y="6352"/>
                    <a:pt x="6685" y="6768"/>
                    <a:pt x="6436" y="7128"/>
                  </a:cubicBezTo>
                  <a:cubicBezTo>
                    <a:pt x="6186" y="7461"/>
                    <a:pt x="5853" y="7724"/>
                    <a:pt x="5465" y="7877"/>
                  </a:cubicBezTo>
                  <a:cubicBezTo>
                    <a:pt x="5368" y="7905"/>
                    <a:pt x="5313" y="8016"/>
                    <a:pt x="5354" y="8112"/>
                  </a:cubicBezTo>
                  <a:cubicBezTo>
                    <a:pt x="5382" y="8182"/>
                    <a:pt x="5451" y="8238"/>
                    <a:pt x="5520" y="8238"/>
                  </a:cubicBezTo>
                  <a:cubicBezTo>
                    <a:pt x="5548" y="8238"/>
                    <a:pt x="5562" y="8223"/>
                    <a:pt x="5590" y="8223"/>
                  </a:cubicBezTo>
                  <a:cubicBezTo>
                    <a:pt x="6047" y="8044"/>
                    <a:pt x="6450" y="7738"/>
                    <a:pt x="6741" y="7336"/>
                  </a:cubicBezTo>
                  <a:cubicBezTo>
                    <a:pt x="6796" y="7267"/>
                    <a:pt x="6838" y="7184"/>
                    <a:pt x="6879" y="7101"/>
                  </a:cubicBezTo>
                  <a:cubicBezTo>
                    <a:pt x="7032" y="7502"/>
                    <a:pt x="7421" y="7794"/>
                    <a:pt x="7864" y="7794"/>
                  </a:cubicBezTo>
                  <a:lnTo>
                    <a:pt x="8475" y="7794"/>
                  </a:lnTo>
                  <a:cubicBezTo>
                    <a:pt x="8586" y="7794"/>
                    <a:pt x="8669" y="7711"/>
                    <a:pt x="8669" y="7600"/>
                  </a:cubicBezTo>
                  <a:lnTo>
                    <a:pt x="8669" y="6864"/>
                  </a:lnTo>
                  <a:lnTo>
                    <a:pt x="9279" y="6864"/>
                  </a:lnTo>
                  <a:cubicBezTo>
                    <a:pt x="9376" y="6864"/>
                    <a:pt x="9459" y="6781"/>
                    <a:pt x="9459" y="6685"/>
                  </a:cubicBezTo>
                  <a:lnTo>
                    <a:pt x="9459" y="4729"/>
                  </a:lnTo>
                  <a:cubicBezTo>
                    <a:pt x="9459" y="3467"/>
                    <a:pt x="8974" y="2274"/>
                    <a:pt x="8072" y="1387"/>
                  </a:cubicBezTo>
                  <a:cubicBezTo>
                    <a:pt x="7184" y="485"/>
                    <a:pt x="5992" y="0"/>
                    <a:pt x="4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866880" y="4415627"/>
              <a:ext cx="72144" cy="84017"/>
            </a:xfrm>
            <a:custGeom>
              <a:avLst/>
              <a:gdLst/>
              <a:ahLst/>
              <a:cxnLst/>
              <a:rect l="l" t="t" r="r" b="b"/>
              <a:pathLst>
                <a:path w="1513" h="1762" extrusionOk="0">
                  <a:moveTo>
                    <a:pt x="764" y="653"/>
                  </a:moveTo>
                  <a:lnTo>
                    <a:pt x="916" y="1054"/>
                  </a:lnTo>
                  <a:lnTo>
                    <a:pt x="611" y="1054"/>
                  </a:lnTo>
                  <a:lnTo>
                    <a:pt x="764" y="653"/>
                  </a:lnTo>
                  <a:close/>
                  <a:moveTo>
                    <a:pt x="764" y="0"/>
                  </a:moveTo>
                  <a:cubicBezTo>
                    <a:pt x="666" y="0"/>
                    <a:pt x="598" y="56"/>
                    <a:pt x="555" y="139"/>
                  </a:cubicBezTo>
                  <a:lnTo>
                    <a:pt x="43" y="1512"/>
                  </a:lnTo>
                  <a:cubicBezTo>
                    <a:pt x="1" y="1609"/>
                    <a:pt x="43" y="1707"/>
                    <a:pt x="139" y="1748"/>
                  </a:cubicBezTo>
                  <a:cubicBezTo>
                    <a:pt x="162" y="1757"/>
                    <a:pt x="185" y="1762"/>
                    <a:pt x="208" y="1762"/>
                  </a:cubicBezTo>
                  <a:cubicBezTo>
                    <a:pt x="285" y="1762"/>
                    <a:pt x="357" y="1712"/>
                    <a:pt x="389" y="1637"/>
                  </a:cubicBezTo>
                  <a:lnTo>
                    <a:pt x="472" y="1415"/>
                  </a:lnTo>
                  <a:lnTo>
                    <a:pt x="1055" y="1415"/>
                  </a:lnTo>
                  <a:lnTo>
                    <a:pt x="1138" y="1637"/>
                  </a:lnTo>
                  <a:cubicBezTo>
                    <a:pt x="1159" y="1712"/>
                    <a:pt x="1230" y="1762"/>
                    <a:pt x="1306" y="1762"/>
                  </a:cubicBezTo>
                  <a:cubicBezTo>
                    <a:pt x="1328" y="1762"/>
                    <a:pt x="1352" y="1757"/>
                    <a:pt x="1374" y="1748"/>
                  </a:cubicBezTo>
                  <a:cubicBezTo>
                    <a:pt x="1471" y="1707"/>
                    <a:pt x="1513" y="1609"/>
                    <a:pt x="1485" y="1512"/>
                  </a:cubicBezTo>
                  <a:lnTo>
                    <a:pt x="958" y="139"/>
                  </a:lnTo>
                  <a:cubicBezTo>
                    <a:pt x="930" y="56"/>
                    <a:pt x="847"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953521" y="4416914"/>
              <a:ext cx="61558" cy="81442"/>
            </a:xfrm>
            <a:custGeom>
              <a:avLst/>
              <a:gdLst/>
              <a:ahLst/>
              <a:cxnLst/>
              <a:rect l="l" t="t" r="r" b="b"/>
              <a:pathLst>
                <a:path w="1291" h="1708" extrusionOk="0">
                  <a:moveTo>
                    <a:pt x="569" y="362"/>
                  </a:moveTo>
                  <a:cubicBezTo>
                    <a:pt x="902" y="362"/>
                    <a:pt x="916" y="737"/>
                    <a:pt x="916" y="861"/>
                  </a:cubicBezTo>
                  <a:cubicBezTo>
                    <a:pt x="916" y="1180"/>
                    <a:pt x="750" y="1332"/>
                    <a:pt x="569" y="1347"/>
                  </a:cubicBezTo>
                  <a:lnTo>
                    <a:pt x="375" y="1347"/>
                  </a:lnTo>
                  <a:cubicBezTo>
                    <a:pt x="362" y="1180"/>
                    <a:pt x="362" y="528"/>
                    <a:pt x="362" y="362"/>
                  </a:cubicBezTo>
                  <a:close/>
                  <a:moveTo>
                    <a:pt x="181" y="1"/>
                  </a:moveTo>
                  <a:cubicBezTo>
                    <a:pt x="84" y="1"/>
                    <a:pt x="1" y="84"/>
                    <a:pt x="1" y="182"/>
                  </a:cubicBezTo>
                  <a:lnTo>
                    <a:pt x="1" y="1513"/>
                  </a:lnTo>
                  <a:cubicBezTo>
                    <a:pt x="1" y="1610"/>
                    <a:pt x="70" y="1707"/>
                    <a:pt x="181" y="1707"/>
                  </a:cubicBezTo>
                  <a:lnTo>
                    <a:pt x="583" y="1707"/>
                  </a:lnTo>
                  <a:cubicBezTo>
                    <a:pt x="985" y="1707"/>
                    <a:pt x="1290" y="1347"/>
                    <a:pt x="1290" y="861"/>
                  </a:cubicBezTo>
                  <a:cubicBezTo>
                    <a:pt x="1290" y="348"/>
                    <a:pt x="999"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6"/>
            <p:cNvSpPr/>
            <p:nvPr/>
          </p:nvSpPr>
          <p:spPr>
            <a:xfrm>
              <a:off x="4931682" y="4560203"/>
              <a:ext cx="19884" cy="17547"/>
            </a:xfrm>
            <a:custGeom>
              <a:avLst/>
              <a:gdLst/>
              <a:ahLst/>
              <a:cxnLst/>
              <a:rect l="l" t="t" r="r" b="b"/>
              <a:pathLst>
                <a:path w="417" h="368" extrusionOk="0">
                  <a:moveTo>
                    <a:pt x="197" y="0"/>
                  </a:moveTo>
                  <a:cubicBezTo>
                    <a:pt x="142" y="0"/>
                    <a:pt x="89" y="25"/>
                    <a:pt x="56" y="75"/>
                  </a:cubicBezTo>
                  <a:cubicBezTo>
                    <a:pt x="1" y="158"/>
                    <a:pt x="15" y="283"/>
                    <a:pt x="112" y="339"/>
                  </a:cubicBezTo>
                  <a:cubicBezTo>
                    <a:pt x="141" y="358"/>
                    <a:pt x="174" y="368"/>
                    <a:pt x="207" y="368"/>
                  </a:cubicBezTo>
                  <a:cubicBezTo>
                    <a:pt x="267" y="368"/>
                    <a:pt x="326" y="337"/>
                    <a:pt x="361" y="283"/>
                  </a:cubicBezTo>
                  <a:cubicBezTo>
                    <a:pt x="417" y="200"/>
                    <a:pt x="389" y="89"/>
                    <a:pt x="306" y="34"/>
                  </a:cubicBezTo>
                  <a:cubicBezTo>
                    <a:pt x="272" y="11"/>
                    <a:pt x="23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46"/>
          <p:cNvGrpSpPr/>
          <p:nvPr/>
        </p:nvGrpSpPr>
        <p:grpSpPr>
          <a:xfrm>
            <a:off x="1936163" y="2774720"/>
            <a:ext cx="223540" cy="193529"/>
            <a:chOff x="5450146" y="4182216"/>
            <a:chExt cx="452326" cy="391521"/>
          </a:xfrm>
        </p:grpSpPr>
        <p:sp>
          <p:nvSpPr>
            <p:cNvPr id="1434" name="Google Shape;1434;p46"/>
            <p:cNvSpPr/>
            <p:nvPr/>
          </p:nvSpPr>
          <p:spPr>
            <a:xfrm>
              <a:off x="5491154" y="4233762"/>
              <a:ext cx="19884" cy="17929"/>
            </a:xfrm>
            <a:custGeom>
              <a:avLst/>
              <a:gdLst/>
              <a:ahLst/>
              <a:cxnLst/>
              <a:rect l="l" t="t" r="r" b="b"/>
              <a:pathLst>
                <a:path w="417" h="376" extrusionOk="0">
                  <a:moveTo>
                    <a:pt x="194" y="1"/>
                  </a:moveTo>
                  <a:cubicBezTo>
                    <a:pt x="171" y="1"/>
                    <a:pt x="148" y="5"/>
                    <a:pt x="125" y="14"/>
                  </a:cubicBezTo>
                  <a:cubicBezTo>
                    <a:pt x="42" y="57"/>
                    <a:pt x="0" y="167"/>
                    <a:pt x="28" y="264"/>
                  </a:cubicBezTo>
                  <a:cubicBezTo>
                    <a:pt x="60" y="328"/>
                    <a:pt x="133" y="375"/>
                    <a:pt x="209" y="375"/>
                  </a:cubicBezTo>
                  <a:cubicBezTo>
                    <a:pt x="232" y="375"/>
                    <a:pt x="255" y="371"/>
                    <a:pt x="277" y="362"/>
                  </a:cubicBezTo>
                  <a:cubicBezTo>
                    <a:pt x="361" y="319"/>
                    <a:pt x="416" y="209"/>
                    <a:pt x="375" y="112"/>
                  </a:cubicBezTo>
                  <a:cubicBezTo>
                    <a:pt x="343" y="48"/>
                    <a:pt x="270"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6"/>
            <p:cNvSpPr/>
            <p:nvPr/>
          </p:nvSpPr>
          <p:spPr>
            <a:xfrm>
              <a:off x="5527536" y="4233762"/>
              <a:ext cx="19884" cy="17929"/>
            </a:xfrm>
            <a:custGeom>
              <a:avLst/>
              <a:gdLst/>
              <a:ahLst/>
              <a:cxnLst/>
              <a:rect l="l" t="t" r="r" b="b"/>
              <a:pathLst>
                <a:path w="417" h="376" extrusionOk="0">
                  <a:moveTo>
                    <a:pt x="200" y="1"/>
                  </a:moveTo>
                  <a:cubicBezTo>
                    <a:pt x="179" y="1"/>
                    <a:pt x="158" y="5"/>
                    <a:pt x="139" y="14"/>
                  </a:cubicBezTo>
                  <a:cubicBezTo>
                    <a:pt x="41" y="57"/>
                    <a:pt x="0" y="167"/>
                    <a:pt x="28" y="264"/>
                  </a:cubicBezTo>
                  <a:cubicBezTo>
                    <a:pt x="60" y="328"/>
                    <a:pt x="132" y="375"/>
                    <a:pt x="209" y="375"/>
                  </a:cubicBezTo>
                  <a:cubicBezTo>
                    <a:pt x="232" y="375"/>
                    <a:pt x="255" y="371"/>
                    <a:pt x="278" y="362"/>
                  </a:cubicBezTo>
                  <a:cubicBezTo>
                    <a:pt x="374" y="319"/>
                    <a:pt x="416" y="209"/>
                    <a:pt x="374" y="112"/>
                  </a:cubicBezTo>
                  <a:cubicBezTo>
                    <a:pt x="343" y="48"/>
                    <a:pt x="27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5450146" y="4182216"/>
              <a:ext cx="443781" cy="391521"/>
            </a:xfrm>
            <a:custGeom>
              <a:avLst/>
              <a:gdLst/>
              <a:ahLst/>
              <a:cxnLst/>
              <a:rect l="l" t="t" r="r" b="b"/>
              <a:pathLst>
                <a:path w="9307" h="8211" extrusionOk="0">
                  <a:moveTo>
                    <a:pt x="8058" y="361"/>
                  </a:moveTo>
                  <a:lnTo>
                    <a:pt x="8058" y="1123"/>
                  </a:lnTo>
                  <a:lnTo>
                    <a:pt x="7905" y="1317"/>
                  </a:lnTo>
                  <a:lnTo>
                    <a:pt x="7309" y="1317"/>
                  </a:lnTo>
                  <a:lnTo>
                    <a:pt x="7156" y="1123"/>
                  </a:lnTo>
                  <a:lnTo>
                    <a:pt x="7143" y="1123"/>
                  </a:lnTo>
                  <a:lnTo>
                    <a:pt x="7143" y="361"/>
                  </a:lnTo>
                  <a:close/>
                  <a:moveTo>
                    <a:pt x="6782" y="735"/>
                  </a:moveTo>
                  <a:lnTo>
                    <a:pt x="6782" y="1123"/>
                  </a:lnTo>
                  <a:cubicBezTo>
                    <a:pt x="6782" y="1193"/>
                    <a:pt x="6796" y="1248"/>
                    <a:pt x="6823" y="1304"/>
                  </a:cubicBezTo>
                  <a:cubicBezTo>
                    <a:pt x="6838" y="1317"/>
                    <a:pt x="6990" y="1511"/>
                    <a:pt x="6990" y="1511"/>
                  </a:cubicBezTo>
                  <a:lnTo>
                    <a:pt x="6990" y="1775"/>
                  </a:lnTo>
                  <a:lnTo>
                    <a:pt x="375" y="1775"/>
                  </a:lnTo>
                  <a:lnTo>
                    <a:pt x="375" y="1290"/>
                  </a:lnTo>
                  <a:cubicBezTo>
                    <a:pt x="375" y="984"/>
                    <a:pt x="625" y="735"/>
                    <a:pt x="943" y="735"/>
                  </a:cubicBezTo>
                  <a:close/>
                  <a:moveTo>
                    <a:pt x="7822" y="1678"/>
                  </a:moveTo>
                  <a:lnTo>
                    <a:pt x="7822" y="5326"/>
                  </a:lnTo>
                  <a:cubicBezTo>
                    <a:pt x="7753" y="5298"/>
                    <a:pt x="7670" y="5284"/>
                    <a:pt x="7587" y="5284"/>
                  </a:cubicBezTo>
                  <a:cubicBezTo>
                    <a:pt x="7517" y="5284"/>
                    <a:pt x="7433" y="5298"/>
                    <a:pt x="7365" y="5326"/>
                  </a:cubicBezTo>
                  <a:lnTo>
                    <a:pt x="7365" y="1678"/>
                  </a:lnTo>
                  <a:close/>
                  <a:moveTo>
                    <a:pt x="7587" y="5659"/>
                  </a:moveTo>
                  <a:cubicBezTo>
                    <a:pt x="7711" y="5659"/>
                    <a:pt x="7822" y="5755"/>
                    <a:pt x="7822" y="5880"/>
                  </a:cubicBezTo>
                  <a:cubicBezTo>
                    <a:pt x="7822" y="6005"/>
                    <a:pt x="7725" y="6116"/>
                    <a:pt x="7587" y="6116"/>
                  </a:cubicBezTo>
                  <a:cubicBezTo>
                    <a:pt x="7461" y="6116"/>
                    <a:pt x="7365" y="6005"/>
                    <a:pt x="7365" y="5880"/>
                  </a:cubicBezTo>
                  <a:cubicBezTo>
                    <a:pt x="7365" y="5755"/>
                    <a:pt x="7461" y="5659"/>
                    <a:pt x="7587" y="5659"/>
                  </a:cubicBezTo>
                  <a:close/>
                  <a:moveTo>
                    <a:pt x="6990" y="2136"/>
                  </a:moveTo>
                  <a:lnTo>
                    <a:pt x="6990" y="3329"/>
                  </a:lnTo>
                  <a:cubicBezTo>
                    <a:pt x="6463" y="3578"/>
                    <a:pt x="6144" y="4161"/>
                    <a:pt x="6200" y="4743"/>
                  </a:cubicBezTo>
                  <a:cubicBezTo>
                    <a:pt x="6227" y="4923"/>
                    <a:pt x="6172" y="5104"/>
                    <a:pt x="6061" y="5242"/>
                  </a:cubicBezTo>
                  <a:cubicBezTo>
                    <a:pt x="5839" y="5561"/>
                    <a:pt x="5714" y="5921"/>
                    <a:pt x="5714" y="6310"/>
                  </a:cubicBezTo>
                  <a:cubicBezTo>
                    <a:pt x="5714" y="6920"/>
                    <a:pt x="5991" y="7489"/>
                    <a:pt x="6477" y="7835"/>
                  </a:cubicBezTo>
                  <a:lnTo>
                    <a:pt x="943" y="7835"/>
                  </a:lnTo>
                  <a:cubicBezTo>
                    <a:pt x="625" y="7835"/>
                    <a:pt x="375" y="7586"/>
                    <a:pt x="375" y="7267"/>
                  </a:cubicBezTo>
                  <a:lnTo>
                    <a:pt x="375" y="2136"/>
                  </a:lnTo>
                  <a:close/>
                  <a:moveTo>
                    <a:pt x="7128" y="0"/>
                  </a:moveTo>
                  <a:cubicBezTo>
                    <a:pt x="6934" y="0"/>
                    <a:pt x="6782" y="152"/>
                    <a:pt x="6782" y="347"/>
                  </a:cubicBezTo>
                  <a:lnTo>
                    <a:pt x="6782" y="361"/>
                  </a:lnTo>
                  <a:lnTo>
                    <a:pt x="943" y="361"/>
                  </a:lnTo>
                  <a:cubicBezTo>
                    <a:pt x="416" y="361"/>
                    <a:pt x="0" y="777"/>
                    <a:pt x="0" y="1290"/>
                  </a:cubicBezTo>
                  <a:lnTo>
                    <a:pt x="0" y="1955"/>
                  </a:lnTo>
                  <a:lnTo>
                    <a:pt x="0" y="7267"/>
                  </a:lnTo>
                  <a:cubicBezTo>
                    <a:pt x="0" y="7517"/>
                    <a:pt x="98" y="7752"/>
                    <a:pt x="278" y="7933"/>
                  </a:cubicBezTo>
                  <a:cubicBezTo>
                    <a:pt x="458" y="8113"/>
                    <a:pt x="694" y="8210"/>
                    <a:pt x="943" y="8210"/>
                  </a:cubicBezTo>
                  <a:lnTo>
                    <a:pt x="7614" y="8210"/>
                  </a:lnTo>
                  <a:cubicBezTo>
                    <a:pt x="8308" y="8196"/>
                    <a:pt x="8931" y="7807"/>
                    <a:pt x="9264" y="7197"/>
                  </a:cubicBezTo>
                  <a:cubicBezTo>
                    <a:pt x="9306" y="7101"/>
                    <a:pt x="9264" y="6990"/>
                    <a:pt x="9181" y="6948"/>
                  </a:cubicBezTo>
                  <a:cubicBezTo>
                    <a:pt x="9151" y="6930"/>
                    <a:pt x="9119" y="6923"/>
                    <a:pt x="9089" y="6923"/>
                  </a:cubicBezTo>
                  <a:cubicBezTo>
                    <a:pt x="9022" y="6923"/>
                    <a:pt x="8960" y="6960"/>
                    <a:pt x="8931" y="7018"/>
                  </a:cubicBezTo>
                  <a:cubicBezTo>
                    <a:pt x="8668" y="7517"/>
                    <a:pt x="8169" y="7835"/>
                    <a:pt x="7614" y="7835"/>
                  </a:cubicBezTo>
                  <a:lnTo>
                    <a:pt x="7572" y="7835"/>
                  </a:lnTo>
                  <a:cubicBezTo>
                    <a:pt x="6740" y="7822"/>
                    <a:pt x="6074" y="7142"/>
                    <a:pt x="6089" y="6324"/>
                  </a:cubicBezTo>
                  <a:cubicBezTo>
                    <a:pt x="6089" y="6005"/>
                    <a:pt x="6185" y="5714"/>
                    <a:pt x="6366" y="5450"/>
                  </a:cubicBezTo>
                  <a:cubicBezTo>
                    <a:pt x="6518" y="5242"/>
                    <a:pt x="6601" y="4965"/>
                    <a:pt x="6574" y="4701"/>
                  </a:cubicBezTo>
                  <a:cubicBezTo>
                    <a:pt x="6533" y="4340"/>
                    <a:pt x="6699" y="3967"/>
                    <a:pt x="6990" y="3758"/>
                  </a:cubicBezTo>
                  <a:lnTo>
                    <a:pt x="6990" y="5880"/>
                  </a:lnTo>
                  <a:cubicBezTo>
                    <a:pt x="6990" y="6213"/>
                    <a:pt x="7267" y="6491"/>
                    <a:pt x="7587" y="6491"/>
                  </a:cubicBezTo>
                  <a:cubicBezTo>
                    <a:pt x="7919" y="6491"/>
                    <a:pt x="8197" y="6213"/>
                    <a:pt x="8197" y="5880"/>
                  </a:cubicBezTo>
                  <a:lnTo>
                    <a:pt x="8197" y="3758"/>
                  </a:lnTo>
                  <a:cubicBezTo>
                    <a:pt x="8404" y="3897"/>
                    <a:pt x="8543" y="4133"/>
                    <a:pt x="8598" y="4383"/>
                  </a:cubicBezTo>
                  <a:cubicBezTo>
                    <a:pt x="8626" y="4494"/>
                    <a:pt x="8626" y="4590"/>
                    <a:pt x="8613" y="4701"/>
                  </a:cubicBezTo>
                  <a:cubicBezTo>
                    <a:pt x="8585" y="4965"/>
                    <a:pt x="8654" y="5228"/>
                    <a:pt x="8820" y="5464"/>
                  </a:cubicBezTo>
                  <a:cubicBezTo>
                    <a:pt x="8848" y="5505"/>
                    <a:pt x="8890" y="5561"/>
                    <a:pt x="8918" y="5616"/>
                  </a:cubicBezTo>
                  <a:cubicBezTo>
                    <a:pt x="8957" y="5685"/>
                    <a:pt x="9022" y="5719"/>
                    <a:pt x="9087" y="5719"/>
                  </a:cubicBezTo>
                  <a:cubicBezTo>
                    <a:pt x="9115" y="5719"/>
                    <a:pt x="9142" y="5712"/>
                    <a:pt x="9167" y="5700"/>
                  </a:cubicBezTo>
                  <a:cubicBezTo>
                    <a:pt x="9264" y="5644"/>
                    <a:pt x="9292" y="5533"/>
                    <a:pt x="9236" y="5437"/>
                  </a:cubicBezTo>
                  <a:cubicBezTo>
                    <a:pt x="9209" y="5367"/>
                    <a:pt x="9167" y="5298"/>
                    <a:pt x="9112" y="5242"/>
                  </a:cubicBezTo>
                  <a:cubicBezTo>
                    <a:pt x="9014" y="5089"/>
                    <a:pt x="8959" y="4910"/>
                    <a:pt x="8987" y="4743"/>
                  </a:cubicBezTo>
                  <a:cubicBezTo>
                    <a:pt x="9001" y="4590"/>
                    <a:pt x="8987" y="4451"/>
                    <a:pt x="8959" y="4313"/>
                  </a:cubicBezTo>
                  <a:cubicBezTo>
                    <a:pt x="8876" y="3883"/>
                    <a:pt x="8585" y="3508"/>
                    <a:pt x="8197" y="3329"/>
                  </a:cubicBezTo>
                  <a:lnTo>
                    <a:pt x="8197" y="1539"/>
                  </a:lnTo>
                  <a:lnTo>
                    <a:pt x="8349" y="1345"/>
                  </a:lnTo>
                  <a:cubicBezTo>
                    <a:pt x="8404" y="1290"/>
                    <a:pt x="8432" y="1206"/>
                    <a:pt x="8432" y="1123"/>
                  </a:cubicBezTo>
                  <a:lnTo>
                    <a:pt x="8432" y="347"/>
                  </a:lnTo>
                  <a:cubicBezTo>
                    <a:pt x="8432" y="152"/>
                    <a:pt x="8280" y="0"/>
                    <a:pt x="8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5784742" y="4509516"/>
              <a:ext cx="54930" cy="17929"/>
            </a:xfrm>
            <a:custGeom>
              <a:avLst/>
              <a:gdLst/>
              <a:ahLst/>
              <a:cxnLst/>
              <a:rect l="l" t="t" r="r" b="b"/>
              <a:pathLst>
                <a:path w="1152" h="376" extrusionOk="0">
                  <a:moveTo>
                    <a:pt x="195" y="0"/>
                  </a:moveTo>
                  <a:cubicBezTo>
                    <a:pt x="84" y="0"/>
                    <a:pt x="0" y="84"/>
                    <a:pt x="0" y="181"/>
                  </a:cubicBezTo>
                  <a:cubicBezTo>
                    <a:pt x="0" y="292"/>
                    <a:pt x="84" y="375"/>
                    <a:pt x="195" y="375"/>
                  </a:cubicBezTo>
                  <a:lnTo>
                    <a:pt x="958" y="375"/>
                  </a:lnTo>
                  <a:cubicBezTo>
                    <a:pt x="1069" y="375"/>
                    <a:pt x="1152" y="292"/>
                    <a:pt x="1152" y="181"/>
                  </a:cubicBezTo>
                  <a:cubicBezTo>
                    <a:pt x="1152" y="84"/>
                    <a:pt x="1069" y="0"/>
                    <a:pt x="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5495779" y="4451342"/>
              <a:ext cx="38384" cy="76721"/>
            </a:xfrm>
            <a:custGeom>
              <a:avLst/>
              <a:gdLst/>
              <a:ahLst/>
              <a:cxnLst/>
              <a:rect l="l" t="t" r="r" b="b"/>
              <a:pathLst>
                <a:path w="805" h="1609" extrusionOk="0">
                  <a:moveTo>
                    <a:pt x="180" y="0"/>
                  </a:moveTo>
                  <a:cubicBezTo>
                    <a:pt x="84" y="0"/>
                    <a:pt x="1" y="83"/>
                    <a:pt x="1" y="181"/>
                  </a:cubicBezTo>
                  <a:lnTo>
                    <a:pt x="1" y="1415"/>
                  </a:lnTo>
                  <a:cubicBezTo>
                    <a:pt x="1" y="1512"/>
                    <a:pt x="69" y="1595"/>
                    <a:pt x="153" y="1609"/>
                  </a:cubicBezTo>
                  <a:lnTo>
                    <a:pt x="624" y="1609"/>
                  </a:lnTo>
                  <a:cubicBezTo>
                    <a:pt x="722" y="1609"/>
                    <a:pt x="805" y="1526"/>
                    <a:pt x="805" y="1415"/>
                  </a:cubicBezTo>
                  <a:cubicBezTo>
                    <a:pt x="805" y="1318"/>
                    <a:pt x="722" y="1235"/>
                    <a:pt x="624" y="1235"/>
                  </a:cubicBezTo>
                  <a:lnTo>
                    <a:pt x="375" y="1235"/>
                  </a:lnTo>
                  <a:lnTo>
                    <a:pt x="375" y="181"/>
                  </a:lnTo>
                  <a:cubicBezTo>
                    <a:pt x="375" y="83"/>
                    <a:pt x="291"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5549995" y="4451342"/>
              <a:ext cx="17881" cy="76721"/>
            </a:xfrm>
            <a:custGeom>
              <a:avLst/>
              <a:gdLst/>
              <a:ahLst/>
              <a:cxnLst/>
              <a:rect l="l" t="t" r="r" b="b"/>
              <a:pathLst>
                <a:path w="375" h="1609" extrusionOk="0">
                  <a:moveTo>
                    <a:pt x="181" y="0"/>
                  </a:moveTo>
                  <a:cubicBezTo>
                    <a:pt x="84" y="0"/>
                    <a:pt x="1" y="83"/>
                    <a:pt x="1" y="181"/>
                  </a:cubicBezTo>
                  <a:lnTo>
                    <a:pt x="1" y="1429"/>
                  </a:lnTo>
                  <a:cubicBezTo>
                    <a:pt x="1" y="1526"/>
                    <a:pt x="84" y="1609"/>
                    <a:pt x="181" y="1609"/>
                  </a:cubicBezTo>
                  <a:cubicBezTo>
                    <a:pt x="291" y="1609"/>
                    <a:pt x="375" y="1526"/>
                    <a:pt x="375" y="1429"/>
                  </a:cubicBezTo>
                  <a:lnTo>
                    <a:pt x="375" y="181"/>
                  </a:lnTo>
                  <a:cubicBezTo>
                    <a:pt x="375" y="83"/>
                    <a:pt x="291"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5659763" y="4452009"/>
              <a:ext cx="42390" cy="76054"/>
            </a:xfrm>
            <a:custGeom>
              <a:avLst/>
              <a:gdLst/>
              <a:ahLst/>
              <a:cxnLst/>
              <a:rect l="l" t="t" r="r" b="b"/>
              <a:pathLst>
                <a:path w="889" h="1595" extrusionOk="0">
                  <a:moveTo>
                    <a:pt x="195" y="1"/>
                  </a:moveTo>
                  <a:cubicBezTo>
                    <a:pt x="84" y="1"/>
                    <a:pt x="1" y="84"/>
                    <a:pt x="1" y="180"/>
                  </a:cubicBezTo>
                  <a:lnTo>
                    <a:pt x="1" y="1415"/>
                  </a:lnTo>
                  <a:cubicBezTo>
                    <a:pt x="1" y="1512"/>
                    <a:pt x="84" y="1595"/>
                    <a:pt x="195" y="1595"/>
                  </a:cubicBezTo>
                  <a:lnTo>
                    <a:pt x="708" y="1595"/>
                  </a:lnTo>
                  <a:cubicBezTo>
                    <a:pt x="805" y="1595"/>
                    <a:pt x="888" y="1512"/>
                    <a:pt x="888" y="1415"/>
                  </a:cubicBezTo>
                  <a:cubicBezTo>
                    <a:pt x="888" y="1304"/>
                    <a:pt x="805" y="1221"/>
                    <a:pt x="708" y="1221"/>
                  </a:cubicBezTo>
                  <a:lnTo>
                    <a:pt x="375" y="1221"/>
                  </a:lnTo>
                  <a:lnTo>
                    <a:pt x="375" y="985"/>
                  </a:lnTo>
                  <a:lnTo>
                    <a:pt x="667" y="985"/>
                  </a:lnTo>
                  <a:cubicBezTo>
                    <a:pt x="778" y="985"/>
                    <a:pt x="846" y="901"/>
                    <a:pt x="846" y="790"/>
                  </a:cubicBezTo>
                  <a:cubicBezTo>
                    <a:pt x="846" y="694"/>
                    <a:pt x="778" y="611"/>
                    <a:pt x="667" y="611"/>
                  </a:cubicBezTo>
                  <a:lnTo>
                    <a:pt x="375" y="611"/>
                  </a:lnTo>
                  <a:lnTo>
                    <a:pt x="375" y="361"/>
                  </a:lnTo>
                  <a:lnTo>
                    <a:pt x="708" y="361"/>
                  </a:lnTo>
                  <a:cubicBezTo>
                    <a:pt x="805" y="361"/>
                    <a:pt x="888" y="278"/>
                    <a:pt x="888" y="180"/>
                  </a:cubicBezTo>
                  <a:cubicBezTo>
                    <a:pt x="888" y="84"/>
                    <a:pt x="805" y="1"/>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6"/>
            <p:cNvSpPr/>
            <p:nvPr/>
          </p:nvSpPr>
          <p:spPr>
            <a:xfrm>
              <a:off x="5583088" y="4451342"/>
              <a:ext cx="61510" cy="76721"/>
            </a:xfrm>
            <a:custGeom>
              <a:avLst/>
              <a:gdLst/>
              <a:ahLst/>
              <a:cxnLst/>
              <a:rect l="l" t="t" r="r" b="b"/>
              <a:pathLst>
                <a:path w="1290" h="1609" extrusionOk="0">
                  <a:moveTo>
                    <a:pt x="207" y="0"/>
                  </a:moveTo>
                  <a:cubicBezTo>
                    <a:pt x="184" y="0"/>
                    <a:pt x="161" y="5"/>
                    <a:pt x="139" y="15"/>
                  </a:cubicBezTo>
                  <a:cubicBezTo>
                    <a:pt x="41" y="42"/>
                    <a:pt x="0" y="153"/>
                    <a:pt x="28" y="250"/>
                  </a:cubicBezTo>
                  <a:lnTo>
                    <a:pt x="457" y="1470"/>
                  </a:lnTo>
                  <a:cubicBezTo>
                    <a:pt x="485" y="1553"/>
                    <a:pt x="568" y="1609"/>
                    <a:pt x="651" y="1609"/>
                  </a:cubicBezTo>
                  <a:cubicBezTo>
                    <a:pt x="749" y="1609"/>
                    <a:pt x="818" y="1553"/>
                    <a:pt x="860" y="1457"/>
                  </a:cubicBezTo>
                  <a:lnTo>
                    <a:pt x="1262" y="250"/>
                  </a:lnTo>
                  <a:cubicBezTo>
                    <a:pt x="1289" y="153"/>
                    <a:pt x="1234" y="42"/>
                    <a:pt x="1137" y="15"/>
                  </a:cubicBezTo>
                  <a:cubicBezTo>
                    <a:pt x="1115" y="5"/>
                    <a:pt x="1092" y="0"/>
                    <a:pt x="1071" y="0"/>
                  </a:cubicBezTo>
                  <a:cubicBezTo>
                    <a:pt x="998" y="0"/>
                    <a:pt x="934" y="50"/>
                    <a:pt x="901" y="125"/>
                  </a:cubicBezTo>
                  <a:lnTo>
                    <a:pt x="651" y="902"/>
                  </a:lnTo>
                  <a:lnTo>
                    <a:pt x="374" y="125"/>
                  </a:lnTo>
                  <a:cubicBezTo>
                    <a:pt x="353" y="50"/>
                    <a:pt x="282"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6"/>
            <p:cNvSpPr/>
            <p:nvPr/>
          </p:nvSpPr>
          <p:spPr>
            <a:xfrm>
              <a:off x="5519573" y="4318257"/>
              <a:ext cx="93267" cy="110004"/>
            </a:xfrm>
            <a:custGeom>
              <a:avLst/>
              <a:gdLst/>
              <a:ahLst/>
              <a:cxnLst/>
              <a:rect l="l" t="t" r="r" b="b"/>
              <a:pathLst>
                <a:path w="1956" h="2307" extrusionOk="0">
                  <a:moveTo>
                    <a:pt x="735" y="1598"/>
                  </a:moveTo>
                  <a:cubicBezTo>
                    <a:pt x="833" y="1598"/>
                    <a:pt x="902" y="1682"/>
                    <a:pt x="902" y="1765"/>
                  </a:cubicBezTo>
                  <a:cubicBezTo>
                    <a:pt x="902" y="1862"/>
                    <a:pt x="833" y="1931"/>
                    <a:pt x="735" y="1931"/>
                  </a:cubicBezTo>
                  <a:lnTo>
                    <a:pt x="541" y="1931"/>
                  </a:lnTo>
                  <a:cubicBezTo>
                    <a:pt x="458" y="1931"/>
                    <a:pt x="375" y="1862"/>
                    <a:pt x="375" y="1765"/>
                  </a:cubicBezTo>
                  <a:cubicBezTo>
                    <a:pt x="375" y="1682"/>
                    <a:pt x="458" y="1598"/>
                    <a:pt x="541" y="1598"/>
                  </a:cubicBezTo>
                  <a:close/>
                  <a:moveTo>
                    <a:pt x="1082" y="1"/>
                  </a:moveTo>
                  <a:cubicBezTo>
                    <a:pt x="1068" y="1"/>
                    <a:pt x="1054" y="2"/>
                    <a:pt x="1040" y="4"/>
                  </a:cubicBezTo>
                  <a:cubicBezTo>
                    <a:pt x="957" y="32"/>
                    <a:pt x="902" y="101"/>
                    <a:pt x="902" y="184"/>
                  </a:cubicBezTo>
                  <a:lnTo>
                    <a:pt x="902" y="1266"/>
                  </a:lnTo>
                  <a:cubicBezTo>
                    <a:pt x="846" y="1238"/>
                    <a:pt x="791" y="1238"/>
                    <a:pt x="735" y="1238"/>
                  </a:cubicBezTo>
                  <a:lnTo>
                    <a:pt x="556" y="1238"/>
                  </a:lnTo>
                  <a:cubicBezTo>
                    <a:pt x="264" y="1238"/>
                    <a:pt x="14" y="1460"/>
                    <a:pt x="14" y="1752"/>
                  </a:cubicBezTo>
                  <a:cubicBezTo>
                    <a:pt x="1" y="2057"/>
                    <a:pt x="251" y="2306"/>
                    <a:pt x="541" y="2306"/>
                  </a:cubicBezTo>
                  <a:lnTo>
                    <a:pt x="735" y="2306"/>
                  </a:lnTo>
                  <a:cubicBezTo>
                    <a:pt x="1027" y="2306"/>
                    <a:pt x="1277" y="2070"/>
                    <a:pt x="1277" y="1765"/>
                  </a:cubicBezTo>
                  <a:lnTo>
                    <a:pt x="1277" y="572"/>
                  </a:lnTo>
                  <a:cubicBezTo>
                    <a:pt x="1304" y="587"/>
                    <a:pt x="1346" y="600"/>
                    <a:pt x="1388" y="614"/>
                  </a:cubicBezTo>
                  <a:cubicBezTo>
                    <a:pt x="1526" y="655"/>
                    <a:pt x="1567" y="753"/>
                    <a:pt x="1567" y="766"/>
                  </a:cubicBezTo>
                  <a:lnTo>
                    <a:pt x="1582" y="794"/>
                  </a:lnTo>
                  <a:cubicBezTo>
                    <a:pt x="1605" y="863"/>
                    <a:pt x="1674" y="912"/>
                    <a:pt x="1752" y="912"/>
                  </a:cubicBezTo>
                  <a:cubicBezTo>
                    <a:pt x="1769" y="912"/>
                    <a:pt x="1786" y="910"/>
                    <a:pt x="1804" y="905"/>
                  </a:cubicBezTo>
                  <a:cubicBezTo>
                    <a:pt x="1900" y="877"/>
                    <a:pt x="1956" y="781"/>
                    <a:pt x="1928" y="683"/>
                  </a:cubicBezTo>
                  <a:lnTo>
                    <a:pt x="1928" y="655"/>
                  </a:lnTo>
                  <a:cubicBezTo>
                    <a:pt x="1915" y="628"/>
                    <a:pt x="1831" y="365"/>
                    <a:pt x="1499" y="267"/>
                  </a:cubicBezTo>
                  <a:cubicBezTo>
                    <a:pt x="1332" y="212"/>
                    <a:pt x="1249" y="101"/>
                    <a:pt x="1249" y="101"/>
                  </a:cubicBezTo>
                  <a:cubicBezTo>
                    <a:pt x="1214" y="31"/>
                    <a:pt x="1150"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5596916" y="4301711"/>
              <a:ext cx="107190" cy="126549"/>
            </a:xfrm>
            <a:custGeom>
              <a:avLst/>
              <a:gdLst/>
              <a:ahLst/>
              <a:cxnLst/>
              <a:rect l="l" t="t" r="r" b="b"/>
              <a:pathLst>
                <a:path w="2248" h="2654" extrusionOk="0">
                  <a:moveTo>
                    <a:pt x="847" y="1821"/>
                  </a:moveTo>
                  <a:cubicBezTo>
                    <a:pt x="972" y="1821"/>
                    <a:pt x="1069" y="1932"/>
                    <a:pt x="1069" y="2056"/>
                  </a:cubicBezTo>
                  <a:cubicBezTo>
                    <a:pt x="1069" y="2182"/>
                    <a:pt x="972" y="2278"/>
                    <a:pt x="847" y="2278"/>
                  </a:cubicBezTo>
                  <a:lnTo>
                    <a:pt x="611" y="2278"/>
                  </a:lnTo>
                  <a:cubicBezTo>
                    <a:pt x="487" y="2278"/>
                    <a:pt x="376" y="2182"/>
                    <a:pt x="376" y="2056"/>
                  </a:cubicBezTo>
                  <a:cubicBezTo>
                    <a:pt x="376" y="1932"/>
                    <a:pt x="487" y="1821"/>
                    <a:pt x="611" y="1821"/>
                  </a:cubicBezTo>
                  <a:close/>
                  <a:moveTo>
                    <a:pt x="1248" y="1"/>
                  </a:moveTo>
                  <a:cubicBezTo>
                    <a:pt x="1235" y="1"/>
                    <a:pt x="1221" y="2"/>
                    <a:pt x="1208" y="4"/>
                  </a:cubicBezTo>
                  <a:cubicBezTo>
                    <a:pt x="1125" y="18"/>
                    <a:pt x="1069" y="102"/>
                    <a:pt x="1069" y="185"/>
                  </a:cubicBezTo>
                  <a:lnTo>
                    <a:pt x="1069" y="1502"/>
                  </a:lnTo>
                  <a:cubicBezTo>
                    <a:pt x="999" y="1474"/>
                    <a:pt x="916" y="1446"/>
                    <a:pt x="847" y="1446"/>
                  </a:cubicBezTo>
                  <a:lnTo>
                    <a:pt x="626" y="1446"/>
                  </a:lnTo>
                  <a:cubicBezTo>
                    <a:pt x="293" y="1446"/>
                    <a:pt x="1" y="1724"/>
                    <a:pt x="15" y="2056"/>
                  </a:cubicBezTo>
                  <a:cubicBezTo>
                    <a:pt x="15" y="2389"/>
                    <a:pt x="278" y="2653"/>
                    <a:pt x="611" y="2653"/>
                  </a:cubicBezTo>
                  <a:lnTo>
                    <a:pt x="847" y="2653"/>
                  </a:lnTo>
                  <a:cubicBezTo>
                    <a:pt x="1166" y="2653"/>
                    <a:pt x="1443" y="2389"/>
                    <a:pt x="1443" y="2056"/>
                  </a:cubicBezTo>
                  <a:lnTo>
                    <a:pt x="1443" y="586"/>
                  </a:lnTo>
                  <a:cubicBezTo>
                    <a:pt x="1499" y="614"/>
                    <a:pt x="1554" y="642"/>
                    <a:pt x="1624" y="656"/>
                  </a:cubicBezTo>
                  <a:cubicBezTo>
                    <a:pt x="1804" y="712"/>
                    <a:pt x="1859" y="850"/>
                    <a:pt x="1859" y="850"/>
                  </a:cubicBezTo>
                  <a:lnTo>
                    <a:pt x="1859" y="878"/>
                  </a:lnTo>
                  <a:cubicBezTo>
                    <a:pt x="1882" y="958"/>
                    <a:pt x="1953" y="1010"/>
                    <a:pt x="2031" y="1010"/>
                  </a:cubicBezTo>
                  <a:cubicBezTo>
                    <a:pt x="2047" y="1010"/>
                    <a:pt x="2064" y="1007"/>
                    <a:pt x="2081" y="1002"/>
                  </a:cubicBezTo>
                  <a:cubicBezTo>
                    <a:pt x="2179" y="975"/>
                    <a:pt x="2248" y="878"/>
                    <a:pt x="2220" y="781"/>
                  </a:cubicBezTo>
                  <a:lnTo>
                    <a:pt x="2206" y="753"/>
                  </a:lnTo>
                  <a:cubicBezTo>
                    <a:pt x="2179" y="629"/>
                    <a:pt x="2040" y="407"/>
                    <a:pt x="1735" y="309"/>
                  </a:cubicBezTo>
                  <a:cubicBezTo>
                    <a:pt x="1513" y="240"/>
                    <a:pt x="1430" y="102"/>
                    <a:pt x="1415" y="87"/>
                  </a:cubicBezTo>
                  <a:cubicBezTo>
                    <a:pt x="1381" y="29"/>
                    <a:pt x="1317" y="1"/>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6"/>
            <p:cNvSpPr/>
            <p:nvPr/>
          </p:nvSpPr>
          <p:spPr>
            <a:xfrm>
              <a:off x="5882398" y="4474564"/>
              <a:ext cx="20074" cy="17786"/>
            </a:xfrm>
            <a:custGeom>
              <a:avLst/>
              <a:gdLst/>
              <a:ahLst/>
              <a:cxnLst/>
              <a:rect l="l" t="t" r="r" b="b"/>
              <a:pathLst>
                <a:path w="421" h="373" extrusionOk="0">
                  <a:moveTo>
                    <a:pt x="228" y="0"/>
                  </a:moveTo>
                  <a:cubicBezTo>
                    <a:pt x="112" y="0"/>
                    <a:pt x="1" y="104"/>
                    <a:pt x="33" y="234"/>
                  </a:cubicBezTo>
                  <a:cubicBezTo>
                    <a:pt x="60" y="304"/>
                    <a:pt x="130" y="360"/>
                    <a:pt x="199" y="373"/>
                  </a:cubicBezTo>
                  <a:cubicBezTo>
                    <a:pt x="282" y="373"/>
                    <a:pt x="352" y="332"/>
                    <a:pt x="393" y="262"/>
                  </a:cubicBezTo>
                  <a:cubicBezTo>
                    <a:pt x="421" y="179"/>
                    <a:pt x="393" y="82"/>
                    <a:pt x="324" y="27"/>
                  </a:cubicBezTo>
                  <a:cubicBezTo>
                    <a:pt x="294" y="8"/>
                    <a:pt x="261"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70;p41">
            <a:extLst>
              <a:ext uri="{FF2B5EF4-FFF2-40B4-BE49-F238E27FC236}">
                <a16:creationId xmlns:a16="http://schemas.microsoft.com/office/drawing/2014/main" id="{502B3ACA-A4AA-3AA7-970F-AE7951A411EA}"/>
              </a:ext>
            </a:extLst>
          </p:cNvPr>
          <p:cNvSpPr txBox="1"/>
          <p:nvPr/>
        </p:nvSpPr>
        <p:spPr>
          <a:xfrm>
            <a:off x="2128667" y="659927"/>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Results</a:t>
            </a:r>
          </a:p>
        </p:txBody>
      </p:sp>
    </p:spTree>
    <p:extLst>
      <p:ext uri="{BB962C8B-B14F-4D97-AF65-F5344CB8AC3E}">
        <p14:creationId xmlns:p14="http://schemas.microsoft.com/office/powerpoint/2010/main" val="3096309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6"/>
          <p:cNvSpPr txBox="1">
            <a:spLocks noGrp="1"/>
          </p:cNvSpPr>
          <p:nvPr>
            <p:ph type="title"/>
          </p:nvPr>
        </p:nvSpPr>
        <p:spPr>
          <a:xfrm>
            <a:off x="1379968" y="991252"/>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Confusion Matrix</a:t>
            </a:r>
            <a:endParaRPr/>
          </a:p>
        </p:txBody>
      </p:sp>
      <p:grpSp>
        <p:nvGrpSpPr>
          <p:cNvPr id="1343" name="Google Shape;1343;p46"/>
          <p:cNvGrpSpPr/>
          <p:nvPr/>
        </p:nvGrpSpPr>
        <p:grpSpPr>
          <a:xfrm>
            <a:off x="723837" y="552000"/>
            <a:ext cx="1218671" cy="1640915"/>
            <a:chOff x="723837" y="552000"/>
            <a:chExt cx="1218671" cy="1640915"/>
          </a:xfrm>
        </p:grpSpPr>
        <p:sp>
          <p:nvSpPr>
            <p:cNvPr id="1344" name="Google Shape;1344;p4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349" name="Google Shape;1349;p46"/>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1351" name="Google Shape;1351;p46"/>
            <p:cNvGrpSpPr/>
            <p:nvPr/>
          </p:nvGrpSpPr>
          <p:grpSpPr>
            <a:xfrm>
              <a:off x="729630" y="1968358"/>
              <a:ext cx="255615" cy="224557"/>
              <a:chOff x="6184139" y="1980808"/>
              <a:chExt cx="451696" cy="396814"/>
            </a:xfrm>
          </p:grpSpPr>
          <p:sp>
            <p:nvSpPr>
              <p:cNvPr id="1352" name="Google Shape;1352;p46"/>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46"/>
            <p:cNvGrpSpPr/>
            <p:nvPr/>
          </p:nvGrpSpPr>
          <p:grpSpPr>
            <a:xfrm>
              <a:off x="729630" y="975085"/>
              <a:ext cx="255615" cy="254967"/>
              <a:chOff x="6184139" y="1220827"/>
              <a:chExt cx="451696" cy="450552"/>
            </a:xfrm>
          </p:grpSpPr>
          <p:sp>
            <p:nvSpPr>
              <p:cNvPr id="1355" name="Google Shape;1355;p46"/>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6"/>
            <p:cNvGrpSpPr/>
            <p:nvPr/>
          </p:nvGrpSpPr>
          <p:grpSpPr>
            <a:xfrm>
              <a:off x="723837" y="1482615"/>
              <a:ext cx="267223" cy="233165"/>
              <a:chOff x="6908262" y="1240186"/>
              <a:chExt cx="472209" cy="412024"/>
            </a:xfrm>
          </p:grpSpPr>
          <p:sp>
            <p:nvSpPr>
              <p:cNvPr id="1359" name="Google Shape;1359;p46"/>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46"/>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1368" name="Google Shape;1368;p46"/>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descr="A blue and white graph&#10;&#10;Description automatically generated">
            <a:extLst>
              <a:ext uri="{FF2B5EF4-FFF2-40B4-BE49-F238E27FC236}">
                <a16:creationId xmlns:a16="http://schemas.microsoft.com/office/drawing/2014/main" id="{6A3C1A34-F775-39C9-A004-6AF76E43B65E}"/>
              </a:ext>
            </a:extLst>
          </p:cNvPr>
          <p:cNvPicPr>
            <a:picLocks noChangeAspect="1"/>
          </p:cNvPicPr>
          <p:nvPr/>
        </p:nvPicPr>
        <p:blipFill>
          <a:blip r:embed="rId3"/>
          <a:stretch>
            <a:fillRect/>
          </a:stretch>
        </p:blipFill>
        <p:spPr>
          <a:xfrm>
            <a:off x="1531610" y="1629246"/>
            <a:ext cx="2247148" cy="1700543"/>
          </a:xfrm>
          <a:prstGeom prst="rect">
            <a:avLst/>
          </a:prstGeom>
        </p:spPr>
      </p:pic>
      <p:pic>
        <p:nvPicPr>
          <p:cNvPr id="4" name="Picture 3" descr="A blue and white grid with black text&#10;&#10;Description automatically generated">
            <a:extLst>
              <a:ext uri="{FF2B5EF4-FFF2-40B4-BE49-F238E27FC236}">
                <a16:creationId xmlns:a16="http://schemas.microsoft.com/office/drawing/2014/main" id="{A1A93C52-2A75-9E92-05A2-2AB6D2F5D45D}"/>
              </a:ext>
            </a:extLst>
          </p:cNvPr>
          <p:cNvPicPr>
            <a:picLocks noChangeAspect="1"/>
          </p:cNvPicPr>
          <p:nvPr/>
        </p:nvPicPr>
        <p:blipFill>
          <a:blip r:embed="rId4"/>
          <a:stretch>
            <a:fillRect/>
          </a:stretch>
        </p:blipFill>
        <p:spPr>
          <a:xfrm>
            <a:off x="6298944" y="1629246"/>
            <a:ext cx="2247148" cy="1700545"/>
          </a:xfrm>
          <a:prstGeom prst="rect">
            <a:avLst/>
          </a:prstGeom>
        </p:spPr>
      </p:pic>
      <p:sp>
        <p:nvSpPr>
          <p:cNvPr id="7" name="Google Shape;1070;p41">
            <a:extLst>
              <a:ext uri="{FF2B5EF4-FFF2-40B4-BE49-F238E27FC236}">
                <a16:creationId xmlns:a16="http://schemas.microsoft.com/office/drawing/2014/main" id="{211AE260-410C-6662-4918-FE465C7CD19A}"/>
              </a:ext>
            </a:extLst>
          </p:cNvPr>
          <p:cNvSpPr txBox="1"/>
          <p:nvPr/>
        </p:nvSpPr>
        <p:spPr>
          <a:xfrm>
            <a:off x="2128667" y="659927"/>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Results</a:t>
            </a:r>
          </a:p>
        </p:txBody>
      </p:sp>
      <p:sp>
        <p:nvSpPr>
          <p:cNvPr id="23" name="Google Shape;838;p38">
            <a:extLst>
              <a:ext uri="{FF2B5EF4-FFF2-40B4-BE49-F238E27FC236}">
                <a16:creationId xmlns:a16="http://schemas.microsoft.com/office/drawing/2014/main" id="{E8CBB759-FC2F-BA50-5CCF-0D2C04F73FF5}"/>
              </a:ext>
            </a:extLst>
          </p:cNvPr>
          <p:cNvSpPr txBox="1">
            <a:spLocks/>
          </p:cNvSpPr>
          <p:nvPr/>
        </p:nvSpPr>
        <p:spPr>
          <a:xfrm>
            <a:off x="1691065" y="3437668"/>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1"/>
                </a:solidFill>
                <a:latin typeface="Lexend Deca Medium" panose="020B0604020202020204" charset="0"/>
                <a:ea typeface="Metrophobic"/>
                <a:cs typeface="Metrophobic"/>
                <a:sym typeface="Metrophobic"/>
              </a:rPr>
              <a:t>#2 </a:t>
            </a:r>
            <a:r>
              <a:rPr lang="en-US" b="1" err="1">
                <a:solidFill>
                  <a:schemeClr val="tx1"/>
                </a:solidFill>
                <a:latin typeface="Metrophobic"/>
                <a:ea typeface="Metrophobic"/>
                <a:cs typeface="Metrophobic"/>
                <a:sym typeface="Metrophobic"/>
              </a:rPr>
              <a:t>XGBoost</a:t>
            </a:r>
            <a:endParaRPr lang="en-US" b="1">
              <a:solidFill>
                <a:schemeClr val="tx1"/>
              </a:solidFill>
              <a:latin typeface="Metrophobic"/>
              <a:ea typeface="Metrophobic"/>
              <a:cs typeface="Metrophobic"/>
              <a:sym typeface="Metrophobic"/>
            </a:endParaRPr>
          </a:p>
        </p:txBody>
      </p:sp>
      <p:sp>
        <p:nvSpPr>
          <p:cNvPr id="24" name="Google Shape;838;p38">
            <a:extLst>
              <a:ext uri="{FF2B5EF4-FFF2-40B4-BE49-F238E27FC236}">
                <a16:creationId xmlns:a16="http://schemas.microsoft.com/office/drawing/2014/main" id="{898378A6-F48E-789D-4F85-45B55F4ED7F3}"/>
              </a:ext>
            </a:extLst>
          </p:cNvPr>
          <p:cNvSpPr txBox="1">
            <a:spLocks/>
          </p:cNvSpPr>
          <p:nvPr/>
        </p:nvSpPr>
        <p:spPr>
          <a:xfrm>
            <a:off x="6488717" y="3440232"/>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1"/>
                </a:solidFill>
                <a:latin typeface="Lexend Deca Medium" panose="020B0604020202020204" charset="0"/>
                <a:ea typeface="Metrophobic"/>
                <a:cs typeface="Metrophobic"/>
                <a:sym typeface="Metrophobic"/>
              </a:rPr>
              <a:t>#3 </a:t>
            </a:r>
            <a:r>
              <a:rPr lang="en-US" b="1">
                <a:solidFill>
                  <a:schemeClr val="tx1"/>
                </a:solidFill>
                <a:latin typeface="Metrophobic"/>
                <a:ea typeface="Metrophobic"/>
                <a:cs typeface="Metrophobic"/>
                <a:sym typeface="Metrophobic"/>
              </a:rPr>
              <a:t>Random Forest</a:t>
            </a:r>
          </a:p>
        </p:txBody>
      </p:sp>
      <p:pic>
        <p:nvPicPr>
          <p:cNvPr id="25" name="Picture 24" descr="A graph with blue squares&#10;&#10;Description automatically generated">
            <a:extLst>
              <a:ext uri="{FF2B5EF4-FFF2-40B4-BE49-F238E27FC236}">
                <a16:creationId xmlns:a16="http://schemas.microsoft.com/office/drawing/2014/main" id="{62862030-FE99-AC5D-3F63-FE6B6237AE61}"/>
              </a:ext>
            </a:extLst>
          </p:cNvPr>
          <p:cNvPicPr>
            <a:picLocks noChangeAspect="1"/>
          </p:cNvPicPr>
          <p:nvPr/>
        </p:nvPicPr>
        <p:blipFill>
          <a:blip r:embed="rId5"/>
          <a:stretch>
            <a:fillRect/>
          </a:stretch>
        </p:blipFill>
        <p:spPr>
          <a:xfrm>
            <a:off x="3910992" y="1633448"/>
            <a:ext cx="2225399" cy="1684086"/>
          </a:xfrm>
          <a:prstGeom prst="rect">
            <a:avLst/>
          </a:prstGeom>
        </p:spPr>
      </p:pic>
      <p:sp>
        <p:nvSpPr>
          <p:cNvPr id="26" name="Google Shape;838;p38">
            <a:extLst>
              <a:ext uri="{FF2B5EF4-FFF2-40B4-BE49-F238E27FC236}">
                <a16:creationId xmlns:a16="http://schemas.microsoft.com/office/drawing/2014/main" id="{30F86F23-EB82-38BD-1913-9CC55118A126}"/>
              </a:ext>
            </a:extLst>
          </p:cNvPr>
          <p:cNvSpPr txBox="1">
            <a:spLocks/>
          </p:cNvSpPr>
          <p:nvPr/>
        </p:nvSpPr>
        <p:spPr>
          <a:xfrm>
            <a:off x="4089890" y="3439873"/>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2">
                    <a:lumMod val="60000"/>
                    <a:lumOff val="40000"/>
                  </a:schemeClr>
                </a:solidFill>
                <a:latin typeface="Lexend Deca Medium" panose="020B0604020202020204" charset="0"/>
                <a:ea typeface="Metrophobic"/>
                <a:cs typeface="Metrophobic"/>
                <a:sym typeface="Metrophobic"/>
              </a:rPr>
              <a:t>#1 </a:t>
            </a:r>
            <a:r>
              <a:rPr lang="en-US" b="1">
                <a:solidFill>
                  <a:schemeClr val="tx2">
                    <a:lumMod val="60000"/>
                    <a:lumOff val="40000"/>
                  </a:schemeClr>
                </a:solidFill>
                <a:latin typeface="Metrophobic"/>
                <a:ea typeface="Metrophobic"/>
                <a:cs typeface="Metrophobic"/>
                <a:sym typeface="Metrophobic"/>
              </a:rPr>
              <a:t>Multinomial Logistic Regression</a:t>
            </a:r>
          </a:p>
        </p:txBody>
      </p:sp>
    </p:spTree>
    <p:extLst>
      <p:ext uri="{BB962C8B-B14F-4D97-AF65-F5344CB8AC3E}">
        <p14:creationId xmlns:p14="http://schemas.microsoft.com/office/powerpoint/2010/main" val="1321493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6"/>
          <p:cNvSpPr txBox="1">
            <a:spLocks noGrp="1"/>
          </p:cNvSpPr>
          <p:nvPr>
            <p:ph type="title"/>
          </p:nvPr>
        </p:nvSpPr>
        <p:spPr>
          <a:xfrm>
            <a:off x="1379968" y="991252"/>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AUC-ROC </a:t>
            </a:r>
            <a:endParaRPr/>
          </a:p>
        </p:txBody>
      </p:sp>
      <p:grpSp>
        <p:nvGrpSpPr>
          <p:cNvPr id="1343" name="Google Shape;1343;p46"/>
          <p:cNvGrpSpPr/>
          <p:nvPr/>
        </p:nvGrpSpPr>
        <p:grpSpPr>
          <a:xfrm>
            <a:off x="723837" y="552000"/>
            <a:ext cx="1218671" cy="1640915"/>
            <a:chOff x="723837" y="552000"/>
            <a:chExt cx="1218671" cy="1640915"/>
          </a:xfrm>
        </p:grpSpPr>
        <p:sp>
          <p:nvSpPr>
            <p:cNvPr id="1344" name="Google Shape;1344;p4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349" name="Google Shape;1349;p46"/>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1351" name="Google Shape;1351;p46"/>
            <p:cNvGrpSpPr/>
            <p:nvPr/>
          </p:nvGrpSpPr>
          <p:grpSpPr>
            <a:xfrm>
              <a:off x="729630" y="1968358"/>
              <a:ext cx="255615" cy="224557"/>
              <a:chOff x="6184139" y="1980808"/>
              <a:chExt cx="451696" cy="396814"/>
            </a:xfrm>
          </p:grpSpPr>
          <p:sp>
            <p:nvSpPr>
              <p:cNvPr id="1352" name="Google Shape;1352;p46"/>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46"/>
            <p:cNvGrpSpPr/>
            <p:nvPr/>
          </p:nvGrpSpPr>
          <p:grpSpPr>
            <a:xfrm>
              <a:off x="729630" y="975085"/>
              <a:ext cx="255615" cy="254967"/>
              <a:chOff x="6184139" y="1220827"/>
              <a:chExt cx="451696" cy="450552"/>
            </a:xfrm>
          </p:grpSpPr>
          <p:sp>
            <p:nvSpPr>
              <p:cNvPr id="1355" name="Google Shape;1355;p46"/>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6"/>
            <p:cNvGrpSpPr/>
            <p:nvPr/>
          </p:nvGrpSpPr>
          <p:grpSpPr>
            <a:xfrm>
              <a:off x="723837" y="1482615"/>
              <a:ext cx="267223" cy="233165"/>
              <a:chOff x="6908262" y="1240186"/>
              <a:chExt cx="472209" cy="412024"/>
            </a:xfrm>
          </p:grpSpPr>
          <p:sp>
            <p:nvSpPr>
              <p:cNvPr id="1359" name="Google Shape;1359;p46"/>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46"/>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1368" name="Google Shape;1368;p46"/>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7" name="Google Shape;1070;p41">
            <a:extLst>
              <a:ext uri="{FF2B5EF4-FFF2-40B4-BE49-F238E27FC236}">
                <a16:creationId xmlns:a16="http://schemas.microsoft.com/office/drawing/2014/main" id="{211AE260-410C-6662-4918-FE465C7CD19A}"/>
              </a:ext>
            </a:extLst>
          </p:cNvPr>
          <p:cNvSpPr txBox="1"/>
          <p:nvPr/>
        </p:nvSpPr>
        <p:spPr>
          <a:xfrm>
            <a:off x="2128667" y="659927"/>
            <a:ext cx="1602978" cy="13355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Results</a:t>
            </a:r>
          </a:p>
        </p:txBody>
      </p:sp>
      <p:sp>
        <p:nvSpPr>
          <p:cNvPr id="23" name="Google Shape;838;p38">
            <a:extLst>
              <a:ext uri="{FF2B5EF4-FFF2-40B4-BE49-F238E27FC236}">
                <a16:creationId xmlns:a16="http://schemas.microsoft.com/office/drawing/2014/main" id="{E8CBB759-FC2F-BA50-5CCF-0D2C04F73FF5}"/>
              </a:ext>
            </a:extLst>
          </p:cNvPr>
          <p:cNvSpPr txBox="1">
            <a:spLocks/>
          </p:cNvSpPr>
          <p:nvPr/>
        </p:nvSpPr>
        <p:spPr>
          <a:xfrm>
            <a:off x="1583476" y="3439873"/>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1"/>
                </a:solidFill>
                <a:latin typeface="Lexend Deca Medium" panose="020B0604020202020204" charset="0"/>
                <a:ea typeface="Metrophobic"/>
                <a:cs typeface="Metrophobic"/>
                <a:sym typeface="Metrophobic"/>
              </a:rPr>
              <a:t>#2 </a:t>
            </a:r>
            <a:r>
              <a:rPr lang="en-US" b="1" err="1">
                <a:solidFill>
                  <a:schemeClr val="tx1"/>
                </a:solidFill>
                <a:latin typeface="Metrophobic"/>
                <a:ea typeface="Metrophobic"/>
                <a:cs typeface="Metrophobic"/>
                <a:sym typeface="Metrophobic"/>
              </a:rPr>
              <a:t>XGBoost</a:t>
            </a:r>
            <a:endParaRPr lang="en-US" b="1">
              <a:solidFill>
                <a:schemeClr val="tx1"/>
              </a:solidFill>
              <a:latin typeface="Metrophobic"/>
              <a:ea typeface="Metrophobic"/>
              <a:cs typeface="Metrophobic"/>
              <a:sym typeface="Metrophobic"/>
            </a:endParaRPr>
          </a:p>
        </p:txBody>
      </p:sp>
      <p:sp>
        <p:nvSpPr>
          <p:cNvPr id="24" name="Google Shape;838;p38">
            <a:extLst>
              <a:ext uri="{FF2B5EF4-FFF2-40B4-BE49-F238E27FC236}">
                <a16:creationId xmlns:a16="http://schemas.microsoft.com/office/drawing/2014/main" id="{898378A6-F48E-789D-4F85-45B55F4ED7F3}"/>
              </a:ext>
            </a:extLst>
          </p:cNvPr>
          <p:cNvSpPr txBox="1">
            <a:spLocks/>
          </p:cNvSpPr>
          <p:nvPr/>
        </p:nvSpPr>
        <p:spPr>
          <a:xfrm>
            <a:off x="6540978" y="3434922"/>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1"/>
                </a:solidFill>
                <a:latin typeface="Lexend Deca Medium" panose="020B0604020202020204" charset="0"/>
                <a:ea typeface="Metrophobic"/>
                <a:cs typeface="Metrophobic"/>
                <a:sym typeface="Metrophobic"/>
              </a:rPr>
              <a:t>#3 </a:t>
            </a:r>
            <a:r>
              <a:rPr lang="en-US" b="1">
                <a:solidFill>
                  <a:schemeClr val="tx1"/>
                </a:solidFill>
                <a:latin typeface="Metrophobic"/>
                <a:ea typeface="Metrophobic"/>
                <a:cs typeface="Metrophobic"/>
                <a:sym typeface="Metrophobic"/>
              </a:rPr>
              <a:t>Random Forest</a:t>
            </a:r>
          </a:p>
        </p:txBody>
      </p:sp>
      <p:sp>
        <p:nvSpPr>
          <p:cNvPr id="26" name="Google Shape;838;p38">
            <a:extLst>
              <a:ext uri="{FF2B5EF4-FFF2-40B4-BE49-F238E27FC236}">
                <a16:creationId xmlns:a16="http://schemas.microsoft.com/office/drawing/2014/main" id="{30F86F23-EB82-38BD-1913-9CC55118A126}"/>
              </a:ext>
            </a:extLst>
          </p:cNvPr>
          <p:cNvSpPr txBox="1">
            <a:spLocks/>
          </p:cNvSpPr>
          <p:nvPr/>
        </p:nvSpPr>
        <p:spPr>
          <a:xfrm>
            <a:off x="4106514" y="3403657"/>
            <a:ext cx="1867601"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a:solidFill>
                  <a:schemeClr val="tx2">
                    <a:lumMod val="60000"/>
                    <a:lumOff val="40000"/>
                  </a:schemeClr>
                </a:solidFill>
                <a:latin typeface="Lexend Deca Medium" panose="020B0604020202020204" charset="0"/>
                <a:ea typeface="Metrophobic"/>
                <a:cs typeface="Metrophobic"/>
                <a:sym typeface="Metrophobic"/>
              </a:rPr>
              <a:t>#1 </a:t>
            </a:r>
            <a:r>
              <a:rPr lang="en-US" b="1">
                <a:solidFill>
                  <a:schemeClr val="tx2">
                    <a:lumMod val="60000"/>
                    <a:lumOff val="40000"/>
                  </a:schemeClr>
                </a:solidFill>
                <a:latin typeface="Metrophobic"/>
                <a:ea typeface="Metrophobic"/>
                <a:cs typeface="Metrophobic"/>
                <a:sym typeface="Metrophobic"/>
              </a:rPr>
              <a:t>Multinomial Logistic Regression</a:t>
            </a:r>
          </a:p>
        </p:txBody>
      </p:sp>
      <p:pic>
        <p:nvPicPr>
          <p:cNvPr id="8" name="Picture 7" descr="A graph with numbers and lines&#10;&#10;Description automatically generated">
            <a:extLst>
              <a:ext uri="{FF2B5EF4-FFF2-40B4-BE49-F238E27FC236}">
                <a16:creationId xmlns:a16="http://schemas.microsoft.com/office/drawing/2014/main" id="{4C8FC56B-5088-0E5A-696B-FE85A70F70B1}"/>
              </a:ext>
            </a:extLst>
          </p:cNvPr>
          <p:cNvPicPr>
            <a:picLocks noChangeAspect="1"/>
          </p:cNvPicPr>
          <p:nvPr/>
        </p:nvPicPr>
        <p:blipFill>
          <a:blip r:embed="rId3"/>
          <a:stretch>
            <a:fillRect/>
          </a:stretch>
        </p:blipFill>
        <p:spPr>
          <a:xfrm>
            <a:off x="6419452" y="1897488"/>
            <a:ext cx="2110655" cy="1389216"/>
          </a:xfrm>
          <a:prstGeom prst="rect">
            <a:avLst/>
          </a:prstGeom>
        </p:spPr>
      </p:pic>
      <p:pic>
        <p:nvPicPr>
          <p:cNvPr id="2" name="Picture 1" descr="A graph of a score&#10;&#10;Description automatically generated with medium confidence">
            <a:extLst>
              <a:ext uri="{FF2B5EF4-FFF2-40B4-BE49-F238E27FC236}">
                <a16:creationId xmlns:a16="http://schemas.microsoft.com/office/drawing/2014/main" id="{FA96CA0F-8D92-154F-6646-1FC3C1889A81}"/>
              </a:ext>
            </a:extLst>
          </p:cNvPr>
          <p:cNvPicPr>
            <a:picLocks noChangeAspect="1"/>
          </p:cNvPicPr>
          <p:nvPr/>
        </p:nvPicPr>
        <p:blipFill>
          <a:blip r:embed="rId4"/>
          <a:stretch>
            <a:fillRect/>
          </a:stretch>
        </p:blipFill>
        <p:spPr>
          <a:xfrm>
            <a:off x="1379969" y="1891983"/>
            <a:ext cx="2274617" cy="1389215"/>
          </a:xfrm>
          <a:prstGeom prst="rect">
            <a:avLst/>
          </a:prstGeom>
        </p:spPr>
      </p:pic>
      <p:pic>
        <p:nvPicPr>
          <p:cNvPr id="5" name="Picture 4" descr="A graph with numbers and lines&#10;&#10;Description automatically generated with medium confidence">
            <a:extLst>
              <a:ext uri="{FF2B5EF4-FFF2-40B4-BE49-F238E27FC236}">
                <a16:creationId xmlns:a16="http://schemas.microsoft.com/office/drawing/2014/main" id="{75179014-D336-B6EC-D6F0-AD121C9D5552}"/>
              </a:ext>
            </a:extLst>
          </p:cNvPr>
          <p:cNvPicPr>
            <a:picLocks noChangeAspect="1"/>
          </p:cNvPicPr>
          <p:nvPr/>
        </p:nvPicPr>
        <p:blipFill>
          <a:blip r:embed="rId5"/>
          <a:stretch>
            <a:fillRect/>
          </a:stretch>
        </p:blipFill>
        <p:spPr>
          <a:xfrm>
            <a:off x="3877422" y="1897012"/>
            <a:ext cx="2325787" cy="1384185"/>
          </a:xfrm>
          <a:prstGeom prst="rect">
            <a:avLst/>
          </a:prstGeom>
        </p:spPr>
      </p:pic>
      <p:sp>
        <p:nvSpPr>
          <p:cNvPr id="6" name="Google Shape;1070;p41">
            <a:extLst>
              <a:ext uri="{FF2B5EF4-FFF2-40B4-BE49-F238E27FC236}">
                <a16:creationId xmlns:a16="http://schemas.microsoft.com/office/drawing/2014/main" id="{8ACBB9F5-2972-B872-5799-2AED85B8F439}"/>
              </a:ext>
            </a:extLst>
          </p:cNvPr>
          <p:cNvSpPr txBox="1"/>
          <p:nvPr/>
        </p:nvSpPr>
        <p:spPr>
          <a:xfrm>
            <a:off x="1483959" y="1457741"/>
            <a:ext cx="6425700" cy="233165"/>
          </a:xfrm>
          <a:prstGeom prst="rect">
            <a:avLst/>
          </a:prstGeom>
          <a:noFill/>
          <a:ln>
            <a:noFill/>
          </a:ln>
        </p:spPr>
        <p:txBody>
          <a:bodyPr spcFirstLastPara="1" wrap="square" lIns="0" tIns="0" rIns="0" bIns="0" anchor="t" anchorCtr="0">
            <a:noAutofit/>
          </a:bodyPr>
          <a:lstStyle/>
          <a:p>
            <a:r>
              <a:rPr lang="en-US" sz="1100">
                <a:solidFill>
                  <a:schemeClr val="dk1"/>
                </a:solidFill>
                <a:latin typeface="Lexend Deca"/>
                <a:ea typeface="Lexend Deca"/>
                <a:cs typeface="Lexend Deca"/>
              </a:rPr>
              <a:t>“Area Under the Curve” of the “Receiver Operating Characteristic” curve</a:t>
            </a:r>
            <a:endParaRPr lang="en" sz="1100">
              <a:solidFill>
                <a:schemeClr val="dk1"/>
              </a:solidFill>
              <a:latin typeface="Lexend Deca"/>
              <a:ea typeface="Lexend Deca"/>
              <a:cs typeface="Lexend Deca"/>
            </a:endParaRPr>
          </a:p>
        </p:txBody>
      </p:sp>
      <p:sp>
        <p:nvSpPr>
          <p:cNvPr id="12" name="Google Shape;531;p34">
            <a:extLst>
              <a:ext uri="{FF2B5EF4-FFF2-40B4-BE49-F238E27FC236}">
                <a16:creationId xmlns:a16="http://schemas.microsoft.com/office/drawing/2014/main" id="{D150F536-26CC-D917-6AC7-F4644BFB0EE8}"/>
              </a:ext>
            </a:extLst>
          </p:cNvPr>
          <p:cNvSpPr txBox="1">
            <a:spLocks/>
          </p:cNvSpPr>
          <p:nvPr/>
        </p:nvSpPr>
        <p:spPr>
          <a:xfrm>
            <a:off x="3202892" y="4056733"/>
            <a:ext cx="3962710" cy="305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SG" sz="1800" b="1">
                <a:solidFill>
                  <a:schemeClr val="bg2">
                    <a:lumMod val="60000"/>
                    <a:lumOff val="40000"/>
                  </a:schemeClr>
                </a:solidFill>
                <a:latin typeface="Lexend Deca Medium" panose="020B0604020202020204" charset="0"/>
              </a:rPr>
              <a:t>Highest degree of separability</a:t>
            </a:r>
          </a:p>
        </p:txBody>
      </p:sp>
    </p:spTree>
    <p:extLst>
      <p:ext uri="{BB962C8B-B14F-4D97-AF65-F5344CB8AC3E}">
        <p14:creationId xmlns:p14="http://schemas.microsoft.com/office/powerpoint/2010/main" val="3850778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39"/>
          <p:cNvSpPr txBox="1">
            <a:spLocks noGrp="1"/>
          </p:cNvSpPr>
          <p:nvPr>
            <p:ph type="subTitle" idx="1"/>
          </p:nvPr>
        </p:nvSpPr>
        <p:spPr>
          <a:xfrm>
            <a:off x="2399925" y="1574011"/>
            <a:ext cx="5658900" cy="1812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“Simplest model can also do the job”</a:t>
            </a:r>
            <a:endParaRPr/>
          </a:p>
        </p:txBody>
      </p:sp>
      <p:sp>
        <p:nvSpPr>
          <p:cNvPr id="930" name="Google Shape;930;p39"/>
          <p:cNvSpPr txBox="1">
            <a:spLocks noGrp="1"/>
          </p:cNvSpPr>
          <p:nvPr>
            <p:ph type="subTitle" idx="2"/>
          </p:nvPr>
        </p:nvSpPr>
        <p:spPr>
          <a:xfrm>
            <a:off x="2511679" y="2863419"/>
            <a:ext cx="4045200" cy="34881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 FDDA Group 5</a:t>
            </a:r>
            <a:endParaRPr/>
          </a:p>
        </p:txBody>
      </p:sp>
      <p:grpSp>
        <p:nvGrpSpPr>
          <p:cNvPr id="931" name="Google Shape;931;p39"/>
          <p:cNvGrpSpPr/>
          <p:nvPr/>
        </p:nvGrpSpPr>
        <p:grpSpPr>
          <a:xfrm>
            <a:off x="723837" y="552000"/>
            <a:ext cx="1244188" cy="1640915"/>
            <a:chOff x="723837" y="552000"/>
            <a:chExt cx="1244188" cy="1640915"/>
          </a:xfrm>
        </p:grpSpPr>
        <p:sp>
          <p:nvSpPr>
            <p:cNvPr id="932" name="Google Shape;932;p39"/>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p:cNvGrpSpPr/>
            <p:nvPr/>
          </p:nvGrpSpPr>
          <p:grpSpPr>
            <a:xfrm>
              <a:off x="729630" y="1968358"/>
              <a:ext cx="255615" cy="224557"/>
              <a:chOff x="6184139" y="1980808"/>
              <a:chExt cx="451696" cy="396814"/>
            </a:xfrm>
          </p:grpSpPr>
          <p:sp>
            <p:nvSpPr>
              <p:cNvPr id="936" name="Google Shape;936;p39"/>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p:cNvGrpSpPr/>
            <p:nvPr/>
          </p:nvGrpSpPr>
          <p:grpSpPr>
            <a:xfrm>
              <a:off x="729630" y="975085"/>
              <a:ext cx="255615" cy="254967"/>
              <a:chOff x="6184139" y="1220827"/>
              <a:chExt cx="451696" cy="450552"/>
            </a:xfrm>
          </p:grpSpPr>
          <p:sp>
            <p:nvSpPr>
              <p:cNvPr id="939" name="Google Shape;939;p39"/>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p:cNvGrpSpPr/>
            <p:nvPr/>
          </p:nvGrpSpPr>
          <p:grpSpPr>
            <a:xfrm>
              <a:off x="723837" y="1482615"/>
              <a:ext cx="267223" cy="233165"/>
              <a:chOff x="6908262" y="1240186"/>
              <a:chExt cx="472209" cy="412024"/>
            </a:xfrm>
          </p:grpSpPr>
          <p:sp>
            <p:nvSpPr>
              <p:cNvPr id="943" name="Google Shape;943;p39"/>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p:cNvGrpSpPr/>
          <p:nvPr/>
        </p:nvGrpSpPr>
        <p:grpSpPr>
          <a:xfrm>
            <a:off x="2465285" y="552003"/>
            <a:ext cx="599322" cy="250348"/>
            <a:chOff x="2465285" y="552003"/>
            <a:chExt cx="599322" cy="250348"/>
          </a:xfrm>
        </p:grpSpPr>
        <p:sp>
          <p:nvSpPr>
            <p:cNvPr id="957" name="Google Shape;957;p39"/>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1" name="Google Shape;961;p39"/>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Results</a:t>
            </a:r>
            <a:endParaRPr sz="1100">
              <a:solidFill>
                <a:schemeClr val="dk1"/>
              </a:solidFill>
              <a:latin typeface="Lexend Deca"/>
              <a:ea typeface="Lexend Deca"/>
              <a:cs typeface="Lexend Deca"/>
              <a:sym typeface="Lexend Deca"/>
            </a:endParaRPr>
          </a:p>
        </p:txBody>
      </p:sp>
      <p:sp>
        <p:nvSpPr>
          <p:cNvPr id="962" name="Google Shape;962;p39"/>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39"/>
          <p:cNvGrpSpPr/>
          <p:nvPr/>
        </p:nvGrpSpPr>
        <p:grpSpPr>
          <a:xfrm>
            <a:off x="4519857" y="4154930"/>
            <a:ext cx="146045" cy="146102"/>
            <a:chOff x="4519857" y="4154930"/>
            <a:chExt cx="146045" cy="146102"/>
          </a:xfrm>
        </p:grpSpPr>
        <p:sp>
          <p:nvSpPr>
            <p:cNvPr id="965" name="Google Shape;965;p39"/>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p:cNvGrpSpPr/>
          <p:nvPr/>
        </p:nvGrpSpPr>
        <p:grpSpPr>
          <a:xfrm>
            <a:off x="2821234" y="3986650"/>
            <a:ext cx="492273" cy="482094"/>
            <a:chOff x="2821234" y="3986650"/>
            <a:chExt cx="492273" cy="482094"/>
          </a:xfrm>
        </p:grpSpPr>
        <p:sp>
          <p:nvSpPr>
            <p:cNvPr id="968" name="Google Shape;968;p39"/>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39"/>
          <p:cNvGrpSpPr/>
          <p:nvPr/>
        </p:nvGrpSpPr>
        <p:grpSpPr>
          <a:xfrm>
            <a:off x="3455209" y="4097008"/>
            <a:ext cx="261293" cy="261337"/>
            <a:chOff x="3455209" y="4097008"/>
            <a:chExt cx="261293" cy="261337"/>
          </a:xfrm>
        </p:grpSpPr>
        <p:sp>
          <p:nvSpPr>
            <p:cNvPr id="972" name="Google Shape;972;p39"/>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39"/>
          <p:cNvGrpSpPr/>
          <p:nvPr/>
        </p:nvGrpSpPr>
        <p:grpSpPr>
          <a:xfrm>
            <a:off x="2402125" y="4097008"/>
            <a:ext cx="260668" cy="261337"/>
            <a:chOff x="2402125" y="4097008"/>
            <a:chExt cx="260668" cy="261337"/>
          </a:xfrm>
        </p:grpSpPr>
        <p:sp>
          <p:nvSpPr>
            <p:cNvPr id="976" name="Google Shape;976;p39"/>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342;p46">
            <a:extLst>
              <a:ext uri="{FF2B5EF4-FFF2-40B4-BE49-F238E27FC236}">
                <a16:creationId xmlns:a16="http://schemas.microsoft.com/office/drawing/2014/main" id="{8B634A8B-87B9-A9EF-919E-3FA3F9097EFF}"/>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Insights</a:t>
            </a:r>
            <a:r>
              <a:rPr lang="en-SG"/>
              <a:t> </a:t>
            </a:r>
          </a:p>
        </p:txBody>
      </p:sp>
    </p:spTree>
    <p:extLst>
      <p:ext uri="{BB962C8B-B14F-4D97-AF65-F5344CB8AC3E}">
        <p14:creationId xmlns:p14="http://schemas.microsoft.com/office/powerpoint/2010/main" val="103974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287442" y="1765728"/>
            <a:ext cx="6856558" cy="1618589"/>
          </a:xfrm>
          <a:prstGeom prst="rect">
            <a:avLst/>
          </a:prstGeom>
        </p:spPr>
        <p:txBody>
          <a:bodyPr spcFirstLastPara="1" wrap="square" lIns="91425" tIns="0" rIns="91425" bIns="0" anchor="b" anchorCtr="0">
            <a:noAutofit/>
          </a:bodyPr>
          <a:lstStyle/>
          <a:p>
            <a:r>
              <a:rPr lang="en-US" sz="3800"/>
              <a:t>Part 2: </a:t>
            </a:r>
            <a:br>
              <a:rPr lang="en-US" sz="3800"/>
            </a:br>
            <a:r>
              <a:rPr lang="en-US" sz="3800">
                <a:solidFill>
                  <a:schemeClr val="bg2"/>
                </a:solidFill>
              </a:rPr>
              <a:t>Music Popularity Model</a:t>
            </a:r>
            <a:br>
              <a:rPr lang="en-US" sz="3800"/>
            </a:br>
            <a:r>
              <a:rPr lang="en" sz="3800"/>
              <a:t> </a:t>
            </a:r>
            <a:endParaRPr lang="en" sz="3800">
              <a:solidFill>
                <a:schemeClr val="bg2"/>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5" y="39979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4628132" y="3938380"/>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3C8BB034-380B-4F84-AC8A-586614D5E22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02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720918" y="1355100"/>
            <a:ext cx="5032671" cy="1735500"/>
          </a:xfrm>
          <a:prstGeom prst="rect">
            <a:avLst/>
          </a:prstGeom>
        </p:spPr>
        <p:txBody>
          <a:bodyPr spcFirstLastPara="1" wrap="square" lIns="91425" tIns="0" rIns="91425" bIns="0" anchor="b" anchorCtr="0">
            <a:noAutofit/>
          </a:bodyPr>
          <a:lstStyle/>
          <a:p>
            <a:pPr algn="ctr"/>
            <a:r>
              <a:rPr lang="en" sz="3800">
                <a:solidFill>
                  <a:schemeClr val="tx2"/>
                </a:solidFill>
              </a:rPr>
              <a:t>Popularity</a:t>
            </a:r>
            <a:r>
              <a:rPr lang="en" sz="5400">
                <a:solidFill>
                  <a:schemeClr val="tx2"/>
                </a:solidFill>
              </a:rPr>
              <a:t> </a:t>
            </a:r>
            <a:r>
              <a:rPr lang="en" sz="3800">
                <a:solidFill>
                  <a:schemeClr val="tx1"/>
                </a:solidFill>
              </a:rPr>
              <a:t>Vs</a:t>
            </a:r>
            <a:r>
              <a:rPr lang="en" sz="5400">
                <a:solidFill>
                  <a:schemeClr val="tx1"/>
                </a:solidFill>
              </a:rPr>
              <a:t> </a:t>
            </a:r>
            <a:br>
              <a:rPr lang="en" sz="5400">
                <a:solidFill>
                  <a:schemeClr val="tx1"/>
                </a:solidFill>
              </a:rPr>
            </a:br>
            <a:r>
              <a:rPr lang="en" sz="3800">
                <a:solidFill>
                  <a:schemeClr val="bg2"/>
                </a:solidFill>
              </a:rPr>
              <a:t>the Rest</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 name="Google Shape;1070;p41">
            <a:extLst>
              <a:ext uri="{FF2B5EF4-FFF2-40B4-BE49-F238E27FC236}">
                <a16:creationId xmlns:a16="http://schemas.microsoft.com/office/drawing/2014/main" id="{D2B0515C-DC90-F510-D406-BB85F453C187}"/>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Tree>
    <p:extLst>
      <p:ext uri="{BB962C8B-B14F-4D97-AF65-F5344CB8AC3E}">
        <p14:creationId xmlns:p14="http://schemas.microsoft.com/office/powerpoint/2010/main" val="635766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EC1928B9-A4F0-22E1-07BB-3ED4F5A61333}"/>
            </a:ext>
          </a:extLst>
        </p:cNvPr>
        <p:cNvGrpSpPr/>
        <p:nvPr/>
      </p:nvGrpSpPr>
      <p:grpSpPr>
        <a:xfrm>
          <a:off x="0" y="0"/>
          <a:ext cx="0" cy="0"/>
          <a:chOff x="0" y="0"/>
          <a:chExt cx="0" cy="0"/>
        </a:xfrm>
      </p:grpSpPr>
      <p:grpSp>
        <p:nvGrpSpPr>
          <p:cNvPr id="366" name="Google Shape;366;p31">
            <a:extLst>
              <a:ext uri="{FF2B5EF4-FFF2-40B4-BE49-F238E27FC236}">
                <a16:creationId xmlns:a16="http://schemas.microsoft.com/office/drawing/2014/main" id="{77AAF8E9-49BD-D7B7-EF67-43863F9A9D78}"/>
              </a:ext>
            </a:extLst>
          </p:cNvPr>
          <p:cNvGrpSpPr/>
          <p:nvPr/>
        </p:nvGrpSpPr>
        <p:grpSpPr>
          <a:xfrm>
            <a:off x="723837" y="552000"/>
            <a:ext cx="1244188" cy="1640915"/>
            <a:chOff x="723837" y="552000"/>
            <a:chExt cx="1244188" cy="1640915"/>
          </a:xfrm>
        </p:grpSpPr>
        <p:sp>
          <p:nvSpPr>
            <p:cNvPr id="367" name="Google Shape;367;p31">
              <a:extLst>
                <a:ext uri="{FF2B5EF4-FFF2-40B4-BE49-F238E27FC236}">
                  <a16:creationId xmlns:a16="http://schemas.microsoft.com/office/drawing/2014/main" id="{78396AAE-91EF-8CED-C14D-765C215ACE1C}"/>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a:extLst>
                <a:ext uri="{FF2B5EF4-FFF2-40B4-BE49-F238E27FC236}">
                  <a16:creationId xmlns:a16="http://schemas.microsoft.com/office/drawing/2014/main" id="{91CA5EDD-486B-D7DB-8AF9-10098BFD7742}"/>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a:extLst>
                <a:ext uri="{FF2B5EF4-FFF2-40B4-BE49-F238E27FC236}">
                  <a16:creationId xmlns:a16="http://schemas.microsoft.com/office/drawing/2014/main" id="{9BC1F672-FE01-9057-219A-B2166CAE5733}"/>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a:extLst>
                <a:ext uri="{FF2B5EF4-FFF2-40B4-BE49-F238E27FC236}">
                  <a16:creationId xmlns:a16="http://schemas.microsoft.com/office/drawing/2014/main" id="{78629358-23AE-6030-1ED3-6711F8F98891}"/>
                </a:ext>
              </a:extLst>
            </p:cNvPr>
            <p:cNvGrpSpPr/>
            <p:nvPr/>
          </p:nvGrpSpPr>
          <p:grpSpPr>
            <a:xfrm>
              <a:off x="729630" y="1968358"/>
              <a:ext cx="255615" cy="224557"/>
              <a:chOff x="6184139" y="1980808"/>
              <a:chExt cx="451696" cy="396814"/>
            </a:xfrm>
          </p:grpSpPr>
          <p:sp>
            <p:nvSpPr>
              <p:cNvPr id="371" name="Google Shape;371;p31">
                <a:extLst>
                  <a:ext uri="{FF2B5EF4-FFF2-40B4-BE49-F238E27FC236}">
                    <a16:creationId xmlns:a16="http://schemas.microsoft.com/office/drawing/2014/main" id="{1A004CFF-0DE2-8235-9B39-4539C192E88A}"/>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a:extLst>
                  <a:ext uri="{FF2B5EF4-FFF2-40B4-BE49-F238E27FC236}">
                    <a16:creationId xmlns:a16="http://schemas.microsoft.com/office/drawing/2014/main" id="{DD8F7C69-4072-FD3A-A6F7-36EBD1BB7CDD}"/>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a:extLst>
                <a:ext uri="{FF2B5EF4-FFF2-40B4-BE49-F238E27FC236}">
                  <a16:creationId xmlns:a16="http://schemas.microsoft.com/office/drawing/2014/main" id="{2EC2E424-FF57-4FFD-A6BE-5AF90BC99DA0}"/>
                </a:ext>
              </a:extLst>
            </p:cNvPr>
            <p:cNvGrpSpPr/>
            <p:nvPr/>
          </p:nvGrpSpPr>
          <p:grpSpPr>
            <a:xfrm>
              <a:off x="729630" y="975085"/>
              <a:ext cx="255615" cy="254967"/>
              <a:chOff x="6184139" y="1220827"/>
              <a:chExt cx="451696" cy="450552"/>
            </a:xfrm>
          </p:grpSpPr>
          <p:sp>
            <p:nvSpPr>
              <p:cNvPr id="374" name="Google Shape;374;p31">
                <a:extLst>
                  <a:ext uri="{FF2B5EF4-FFF2-40B4-BE49-F238E27FC236}">
                    <a16:creationId xmlns:a16="http://schemas.microsoft.com/office/drawing/2014/main" id="{C6712384-DAD3-52B1-5E98-B4498858F6C4}"/>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a:extLst>
                  <a:ext uri="{FF2B5EF4-FFF2-40B4-BE49-F238E27FC236}">
                    <a16:creationId xmlns:a16="http://schemas.microsoft.com/office/drawing/2014/main" id="{9B03B005-BC8E-153A-2882-7BF7108DDE8D}"/>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a:extLst>
                  <a:ext uri="{FF2B5EF4-FFF2-40B4-BE49-F238E27FC236}">
                    <a16:creationId xmlns:a16="http://schemas.microsoft.com/office/drawing/2014/main" id="{D1D78F62-B1FD-F49F-85FA-8D77BF987D8C}"/>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a:extLst>
                <a:ext uri="{FF2B5EF4-FFF2-40B4-BE49-F238E27FC236}">
                  <a16:creationId xmlns:a16="http://schemas.microsoft.com/office/drawing/2014/main" id="{66176A4C-E5FA-9200-6912-7F117FDA5440}"/>
                </a:ext>
              </a:extLst>
            </p:cNvPr>
            <p:cNvGrpSpPr/>
            <p:nvPr/>
          </p:nvGrpSpPr>
          <p:grpSpPr>
            <a:xfrm>
              <a:off x="723837" y="1482615"/>
              <a:ext cx="267223" cy="233165"/>
              <a:chOff x="6908262" y="1240186"/>
              <a:chExt cx="472209" cy="412024"/>
            </a:xfrm>
          </p:grpSpPr>
          <p:sp>
            <p:nvSpPr>
              <p:cNvPr id="378" name="Google Shape;378;p31">
                <a:extLst>
                  <a:ext uri="{FF2B5EF4-FFF2-40B4-BE49-F238E27FC236}">
                    <a16:creationId xmlns:a16="http://schemas.microsoft.com/office/drawing/2014/main" id="{E581C817-CE07-8F0E-439F-DDC75FC366B4}"/>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a:extLst>
                  <a:ext uri="{FF2B5EF4-FFF2-40B4-BE49-F238E27FC236}">
                    <a16:creationId xmlns:a16="http://schemas.microsoft.com/office/drawing/2014/main" id="{4EBE92F3-E839-4DF4-CAF7-FFFA3B4A8F9D}"/>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a:extLst>
                  <a:ext uri="{FF2B5EF4-FFF2-40B4-BE49-F238E27FC236}">
                    <a16:creationId xmlns:a16="http://schemas.microsoft.com/office/drawing/2014/main" id="{C7555A51-6EED-2D10-8F60-1D47DCD7AFEA}"/>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a:extLst>
                  <a:ext uri="{FF2B5EF4-FFF2-40B4-BE49-F238E27FC236}">
                    <a16:creationId xmlns:a16="http://schemas.microsoft.com/office/drawing/2014/main" id="{C4D1D415-B22E-6FDD-5B85-0753ED1FC390}"/>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a:extLst>
                  <a:ext uri="{FF2B5EF4-FFF2-40B4-BE49-F238E27FC236}">
                    <a16:creationId xmlns:a16="http://schemas.microsoft.com/office/drawing/2014/main" id="{BE8E2D53-EB35-A8AF-F9BA-6D238ECF6938}"/>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a:extLst>
                  <a:ext uri="{FF2B5EF4-FFF2-40B4-BE49-F238E27FC236}">
                    <a16:creationId xmlns:a16="http://schemas.microsoft.com/office/drawing/2014/main" id="{471056CF-4E46-2DB3-2D8E-5BA8931A27F6}"/>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a:extLst>
                  <a:ext uri="{FF2B5EF4-FFF2-40B4-BE49-F238E27FC236}">
                    <a16:creationId xmlns:a16="http://schemas.microsoft.com/office/drawing/2014/main" id="{63FACCA6-8163-BFEE-2FCC-E40A0F34E788}"/>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a:extLst>
                  <a:ext uri="{FF2B5EF4-FFF2-40B4-BE49-F238E27FC236}">
                    <a16:creationId xmlns:a16="http://schemas.microsoft.com/office/drawing/2014/main" id="{159BD9A0-6E19-F9D8-D727-CED5561C7958}"/>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a:extLst>
                <a:ext uri="{FF2B5EF4-FFF2-40B4-BE49-F238E27FC236}">
                  <a16:creationId xmlns:a16="http://schemas.microsoft.com/office/drawing/2014/main" id="{01A9589E-FFCD-3764-F492-F0EE8D256C21}"/>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a:extLst>
                <a:ext uri="{FF2B5EF4-FFF2-40B4-BE49-F238E27FC236}">
                  <a16:creationId xmlns:a16="http://schemas.microsoft.com/office/drawing/2014/main" id="{E930F510-3C5C-DA7B-DCD9-6455B44F48C9}"/>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a:extLst>
                <a:ext uri="{FF2B5EF4-FFF2-40B4-BE49-F238E27FC236}">
                  <a16:creationId xmlns:a16="http://schemas.microsoft.com/office/drawing/2014/main" id="{BABDC5B2-C1E0-0FCB-0A86-AEFA37177671}"/>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a:extLst>
                <a:ext uri="{FF2B5EF4-FFF2-40B4-BE49-F238E27FC236}">
                  <a16:creationId xmlns:a16="http://schemas.microsoft.com/office/drawing/2014/main" id="{ADB2B10D-0FF3-01E8-8A74-D296DFDC5F06}"/>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a:extLst>
                <a:ext uri="{FF2B5EF4-FFF2-40B4-BE49-F238E27FC236}">
                  <a16:creationId xmlns:a16="http://schemas.microsoft.com/office/drawing/2014/main" id="{6E480ECF-964A-17E3-CCC0-F5A52A817524}"/>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a:extLst>
              <a:ext uri="{FF2B5EF4-FFF2-40B4-BE49-F238E27FC236}">
                <a16:creationId xmlns:a16="http://schemas.microsoft.com/office/drawing/2014/main" id="{5E6BCB5C-E275-C5CE-4536-FF75A60CB23E}"/>
              </a:ext>
            </a:extLst>
          </p:cNvPr>
          <p:cNvGrpSpPr/>
          <p:nvPr/>
        </p:nvGrpSpPr>
        <p:grpSpPr>
          <a:xfrm>
            <a:off x="2465285" y="552003"/>
            <a:ext cx="599322" cy="250348"/>
            <a:chOff x="2465285" y="552003"/>
            <a:chExt cx="599322" cy="250348"/>
          </a:xfrm>
        </p:grpSpPr>
        <p:sp>
          <p:nvSpPr>
            <p:cNvPr id="392" name="Google Shape;392;p31">
              <a:extLst>
                <a:ext uri="{FF2B5EF4-FFF2-40B4-BE49-F238E27FC236}">
                  <a16:creationId xmlns:a16="http://schemas.microsoft.com/office/drawing/2014/main" id="{210D1E48-47F7-EA9F-F565-28B59853F043}"/>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a:extLst>
                <a:ext uri="{FF2B5EF4-FFF2-40B4-BE49-F238E27FC236}">
                  <a16:creationId xmlns:a16="http://schemas.microsoft.com/office/drawing/2014/main" id="{62D84DB9-25E9-B953-BBC9-B12523DA4685}"/>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a:extLst>
                <a:ext uri="{FF2B5EF4-FFF2-40B4-BE49-F238E27FC236}">
                  <a16:creationId xmlns:a16="http://schemas.microsoft.com/office/drawing/2014/main" id="{07F54582-37EA-C0F8-C7E4-1A9203B6F908}"/>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a:extLst>
                <a:ext uri="{FF2B5EF4-FFF2-40B4-BE49-F238E27FC236}">
                  <a16:creationId xmlns:a16="http://schemas.microsoft.com/office/drawing/2014/main" id="{30E72EAD-7CF5-4AAF-592C-C2D38C72376C}"/>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3" name="Picture 2">
            <a:extLst>
              <a:ext uri="{FF2B5EF4-FFF2-40B4-BE49-F238E27FC236}">
                <a16:creationId xmlns:a16="http://schemas.microsoft.com/office/drawing/2014/main" id="{7FE64223-3F61-20B4-F7D5-7CE75EE592E2}"/>
              </a:ext>
            </a:extLst>
          </p:cNvPr>
          <p:cNvPicPr>
            <a:picLocks noChangeAspect="1"/>
          </p:cNvPicPr>
          <p:nvPr/>
        </p:nvPicPr>
        <p:blipFill>
          <a:blip r:embed="rId4"/>
          <a:stretch>
            <a:fillRect/>
          </a:stretch>
        </p:blipFill>
        <p:spPr>
          <a:xfrm>
            <a:off x="3064607" y="879955"/>
            <a:ext cx="5039286" cy="3731420"/>
          </a:xfrm>
          <a:prstGeom prst="rect">
            <a:avLst/>
          </a:prstGeom>
        </p:spPr>
      </p:pic>
      <p:sp>
        <p:nvSpPr>
          <p:cNvPr id="2" name="Google Shape;1070;p41">
            <a:extLst>
              <a:ext uri="{FF2B5EF4-FFF2-40B4-BE49-F238E27FC236}">
                <a16:creationId xmlns:a16="http://schemas.microsoft.com/office/drawing/2014/main" id="{7EB5A6EF-7BC4-00AB-E502-94852DC18FF3}"/>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Tree>
    <p:extLst>
      <p:ext uri="{BB962C8B-B14F-4D97-AF65-F5344CB8AC3E}">
        <p14:creationId xmlns:p14="http://schemas.microsoft.com/office/powerpoint/2010/main" val="98574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F5720E03-373F-33C6-4E1D-83CB9B57F68B}"/>
            </a:ext>
          </a:extLst>
        </p:cNvPr>
        <p:cNvGrpSpPr/>
        <p:nvPr/>
      </p:nvGrpSpPr>
      <p:grpSpPr>
        <a:xfrm>
          <a:off x="0" y="0"/>
          <a:ext cx="0" cy="0"/>
          <a:chOff x="0" y="0"/>
          <a:chExt cx="0" cy="0"/>
        </a:xfrm>
      </p:grpSpPr>
      <p:sp>
        <p:nvSpPr>
          <p:cNvPr id="929" name="Google Shape;929;p39">
            <a:extLst>
              <a:ext uri="{FF2B5EF4-FFF2-40B4-BE49-F238E27FC236}">
                <a16:creationId xmlns:a16="http://schemas.microsoft.com/office/drawing/2014/main" id="{8FF74331-C7F9-3049-157C-907F59320FBF}"/>
              </a:ext>
            </a:extLst>
          </p:cNvPr>
          <p:cNvSpPr txBox="1">
            <a:spLocks noGrp="1"/>
          </p:cNvSpPr>
          <p:nvPr>
            <p:ph type="subTitle" idx="1"/>
          </p:nvPr>
        </p:nvSpPr>
        <p:spPr>
          <a:xfrm>
            <a:off x="2399925" y="1574011"/>
            <a:ext cx="5658900" cy="1812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“So how do we find out which features are more important?”</a:t>
            </a:r>
            <a:endParaRPr/>
          </a:p>
        </p:txBody>
      </p:sp>
      <p:sp>
        <p:nvSpPr>
          <p:cNvPr id="930" name="Google Shape;930;p39">
            <a:extLst>
              <a:ext uri="{FF2B5EF4-FFF2-40B4-BE49-F238E27FC236}">
                <a16:creationId xmlns:a16="http://schemas.microsoft.com/office/drawing/2014/main" id="{C8B4BFD6-8DB5-3A12-E571-8727A5F53C42}"/>
              </a:ext>
            </a:extLst>
          </p:cNvPr>
          <p:cNvSpPr txBox="1">
            <a:spLocks noGrp="1"/>
          </p:cNvSpPr>
          <p:nvPr>
            <p:ph type="subTitle" idx="2"/>
          </p:nvPr>
        </p:nvSpPr>
        <p:spPr>
          <a:xfrm>
            <a:off x="2511679" y="2863419"/>
            <a:ext cx="4045200" cy="34881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 FDDA Group 5</a:t>
            </a:r>
            <a:endParaRPr/>
          </a:p>
        </p:txBody>
      </p:sp>
      <p:grpSp>
        <p:nvGrpSpPr>
          <p:cNvPr id="931" name="Google Shape;931;p39">
            <a:extLst>
              <a:ext uri="{FF2B5EF4-FFF2-40B4-BE49-F238E27FC236}">
                <a16:creationId xmlns:a16="http://schemas.microsoft.com/office/drawing/2014/main" id="{05FA1A31-2EFD-75D5-9097-DD6D726C3205}"/>
              </a:ext>
            </a:extLst>
          </p:cNvPr>
          <p:cNvGrpSpPr/>
          <p:nvPr/>
        </p:nvGrpSpPr>
        <p:grpSpPr>
          <a:xfrm>
            <a:off x="723837" y="552000"/>
            <a:ext cx="1244188" cy="1640915"/>
            <a:chOff x="723837" y="552000"/>
            <a:chExt cx="1244188" cy="1640915"/>
          </a:xfrm>
        </p:grpSpPr>
        <p:sp>
          <p:nvSpPr>
            <p:cNvPr id="932" name="Google Shape;932;p39">
              <a:extLst>
                <a:ext uri="{FF2B5EF4-FFF2-40B4-BE49-F238E27FC236}">
                  <a16:creationId xmlns:a16="http://schemas.microsoft.com/office/drawing/2014/main" id="{27A3613F-2E5E-64C7-8E6F-12D245ACFC2B}"/>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a:extLst>
                <a:ext uri="{FF2B5EF4-FFF2-40B4-BE49-F238E27FC236}">
                  <a16:creationId xmlns:a16="http://schemas.microsoft.com/office/drawing/2014/main" id="{D575B5E2-5C9D-2E76-3A8C-DB0E9F5657F0}"/>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a:extLst>
                <a:ext uri="{FF2B5EF4-FFF2-40B4-BE49-F238E27FC236}">
                  <a16:creationId xmlns:a16="http://schemas.microsoft.com/office/drawing/2014/main" id="{194B08A9-5FEF-4924-BE02-35B33B3AC1B2}"/>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a:extLst>
                <a:ext uri="{FF2B5EF4-FFF2-40B4-BE49-F238E27FC236}">
                  <a16:creationId xmlns:a16="http://schemas.microsoft.com/office/drawing/2014/main" id="{8D6DBA00-D6E4-BD53-C748-622967C354EA}"/>
                </a:ext>
              </a:extLst>
            </p:cNvPr>
            <p:cNvGrpSpPr/>
            <p:nvPr/>
          </p:nvGrpSpPr>
          <p:grpSpPr>
            <a:xfrm>
              <a:off x="729630" y="1968358"/>
              <a:ext cx="255615" cy="224557"/>
              <a:chOff x="6184139" y="1980808"/>
              <a:chExt cx="451696" cy="396814"/>
            </a:xfrm>
          </p:grpSpPr>
          <p:sp>
            <p:nvSpPr>
              <p:cNvPr id="936" name="Google Shape;936;p39">
                <a:extLst>
                  <a:ext uri="{FF2B5EF4-FFF2-40B4-BE49-F238E27FC236}">
                    <a16:creationId xmlns:a16="http://schemas.microsoft.com/office/drawing/2014/main" id="{FE352289-538E-4B8D-C63F-FE3D554156F5}"/>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5B5F1CEF-5FF3-5E4D-750A-29D68D765E57}"/>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0BC2A92D-E479-C395-B5EC-F813FEA3C5B0}"/>
                </a:ext>
              </a:extLst>
            </p:cNvPr>
            <p:cNvGrpSpPr/>
            <p:nvPr/>
          </p:nvGrpSpPr>
          <p:grpSpPr>
            <a:xfrm>
              <a:off x="729630" y="975085"/>
              <a:ext cx="255615" cy="254967"/>
              <a:chOff x="6184139" y="1220827"/>
              <a:chExt cx="451696" cy="450552"/>
            </a:xfrm>
          </p:grpSpPr>
          <p:sp>
            <p:nvSpPr>
              <p:cNvPr id="939" name="Google Shape;939;p39">
                <a:extLst>
                  <a:ext uri="{FF2B5EF4-FFF2-40B4-BE49-F238E27FC236}">
                    <a16:creationId xmlns:a16="http://schemas.microsoft.com/office/drawing/2014/main" id="{47224C5D-0320-87A2-11C9-48AC820C17C3}"/>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10DF6D27-85D8-3195-5650-6A9B2FFF5CCD}"/>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34BED208-9519-52DA-8B35-38C32434D19C}"/>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a:extLst>
                <a:ext uri="{FF2B5EF4-FFF2-40B4-BE49-F238E27FC236}">
                  <a16:creationId xmlns:a16="http://schemas.microsoft.com/office/drawing/2014/main" id="{03769A78-0C67-3821-5C8A-CB73075DB500}"/>
                </a:ext>
              </a:extLst>
            </p:cNvPr>
            <p:cNvGrpSpPr/>
            <p:nvPr/>
          </p:nvGrpSpPr>
          <p:grpSpPr>
            <a:xfrm>
              <a:off x="723837" y="1482615"/>
              <a:ext cx="267223" cy="233165"/>
              <a:chOff x="6908262" y="1240186"/>
              <a:chExt cx="472209" cy="412024"/>
            </a:xfrm>
          </p:grpSpPr>
          <p:sp>
            <p:nvSpPr>
              <p:cNvPr id="943" name="Google Shape;943;p39">
                <a:extLst>
                  <a:ext uri="{FF2B5EF4-FFF2-40B4-BE49-F238E27FC236}">
                    <a16:creationId xmlns:a16="http://schemas.microsoft.com/office/drawing/2014/main" id="{66A9DD13-FD00-F6DD-68C1-5D181D03ED2C}"/>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a:extLst>
                  <a:ext uri="{FF2B5EF4-FFF2-40B4-BE49-F238E27FC236}">
                    <a16:creationId xmlns:a16="http://schemas.microsoft.com/office/drawing/2014/main" id="{3EBF195E-C582-6410-1199-EC80E6714A1F}"/>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DB4E5D23-E4B1-7B7E-1DEA-1A29EB993231}"/>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8A0E7BD0-E4AC-E999-D075-CBC13D07CF34}"/>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BF560B2A-B836-47B7-C2ED-AA3A86B0283C}"/>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a:extLst>
                  <a:ext uri="{FF2B5EF4-FFF2-40B4-BE49-F238E27FC236}">
                    <a16:creationId xmlns:a16="http://schemas.microsoft.com/office/drawing/2014/main" id="{DF433C98-1FE4-85B7-324B-580271F12B90}"/>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a:extLst>
                  <a:ext uri="{FF2B5EF4-FFF2-40B4-BE49-F238E27FC236}">
                    <a16:creationId xmlns:a16="http://schemas.microsoft.com/office/drawing/2014/main" id="{535E0D3B-D7AE-44A4-37EE-CD93D0744901}"/>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a:extLst>
                  <a:ext uri="{FF2B5EF4-FFF2-40B4-BE49-F238E27FC236}">
                    <a16:creationId xmlns:a16="http://schemas.microsoft.com/office/drawing/2014/main" id="{D58F3CAE-2DE3-C5C7-2E70-39508FE2D373}"/>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a:extLst>
                <a:ext uri="{FF2B5EF4-FFF2-40B4-BE49-F238E27FC236}">
                  <a16:creationId xmlns:a16="http://schemas.microsoft.com/office/drawing/2014/main" id="{8D7A06C9-9F74-8BAA-11C8-0D5419757774}"/>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a:extLst>
                <a:ext uri="{FF2B5EF4-FFF2-40B4-BE49-F238E27FC236}">
                  <a16:creationId xmlns:a16="http://schemas.microsoft.com/office/drawing/2014/main" id="{9313FA00-0E28-66F5-E5E7-8FA0C5F8B7CD}"/>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a:extLst>
                <a:ext uri="{FF2B5EF4-FFF2-40B4-BE49-F238E27FC236}">
                  <a16:creationId xmlns:a16="http://schemas.microsoft.com/office/drawing/2014/main" id="{A4DCCAE7-926A-65AD-5E02-431EDA8CFD9E}"/>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a:extLst>
                <a:ext uri="{FF2B5EF4-FFF2-40B4-BE49-F238E27FC236}">
                  <a16:creationId xmlns:a16="http://schemas.microsoft.com/office/drawing/2014/main" id="{92118283-B0A5-2222-A1B6-026F0C8945B7}"/>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a:extLst>
                <a:ext uri="{FF2B5EF4-FFF2-40B4-BE49-F238E27FC236}">
                  <a16:creationId xmlns:a16="http://schemas.microsoft.com/office/drawing/2014/main" id="{62D6E478-AA23-EB26-780D-DF170DF68E8D}"/>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a:extLst>
              <a:ext uri="{FF2B5EF4-FFF2-40B4-BE49-F238E27FC236}">
                <a16:creationId xmlns:a16="http://schemas.microsoft.com/office/drawing/2014/main" id="{FF2152CA-E4E3-B6E2-1D47-B337A2A6CC38}"/>
              </a:ext>
            </a:extLst>
          </p:cNvPr>
          <p:cNvGrpSpPr/>
          <p:nvPr/>
        </p:nvGrpSpPr>
        <p:grpSpPr>
          <a:xfrm>
            <a:off x="2465285" y="552003"/>
            <a:ext cx="599322" cy="250348"/>
            <a:chOff x="2465285" y="552003"/>
            <a:chExt cx="599322" cy="250348"/>
          </a:xfrm>
        </p:grpSpPr>
        <p:sp>
          <p:nvSpPr>
            <p:cNvPr id="957" name="Google Shape;957;p39">
              <a:extLst>
                <a:ext uri="{FF2B5EF4-FFF2-40B4-BE49-F238E27FC236}">
                  <a16:creationId xmlns:a16="http://schemas.microsoft.com/office/drawing/2014/main" id="{39D70341-C319-B4E3-A884-48195DB0517C}"/>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a:extLst>
                <a:ext uri="{FF2B5EF4-FFF2-40B4-BE49-F238E27FC236}">
                  <a16:creationId xmlns:a16="http://schemas.microsoft.com/office/drawing/2014/main" id="{7563005B-48E3-70C9-CB85-D9DB6F2CDEE7}"/>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a:extLst>
                <a:ext uri="{FF2B5EF4-FFF2-40B4-BE49-F238E27FC236}">
                  <a16:creationId xmlns:a16="http://schemas.microsoft.com/office/drawing/2014/main" id="{83085502-CCC3-4BCD-E4B9-C93A793B0E3F}"/>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9254064D-C768-A294-47CE-014AF38AB37B}"/>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2" name="Google Shape;962;p39">
            <a:extLst>
              <a:ext uri="{FF2B5EF4-FFF2-40B4-BE49-F238E27FC236}">
                <a16:creationId xmlns:a16="http://schemas.microsoft.com/office/drawing/2014/main" id="{329A90AA-728F-55E2-B22E-DA4EAE2B09F3}"/>
              </a:ext>
            </a:extLst>
          </p:cNvPr>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a:extLst>
              <a:ext uri="{FF2B5EF4-FFF2-40B4-BE49-F238E27FC236}">
                <a16:creationId xmlns:a16="http://schemas.microsoft.com/office/drawing/2014/main" id="{DD4D279F-5CB8-F8FA-904F-FD363977DD92}"/>
              </a:ext>
            </a:extLst>
          </p:cNvPr>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39">
            <a:extLst>
              <a:ext uri="{FF2B5EF4-FFF2-40B4-BE49-F238E27FC236}">
                <a16:creationId xmlns:a16="http://schemas.microsoft.com/office/drawing/2014/main" id="{B8B54EEC-1953-1E89-DA5F-FE452A70478D}"/>
              </a:ext>
            </a:extLst>
          </p:cNvPr>
          <p:cNvGrpSpPr/>
          <p:nvPr/>
        </p:nvGrpSpPr>
        <p:grpSpPr>
          <a:xfrm>
            <a:off x="4519857" y="4154930"/>
            <a:ext cx="146045" cy="146102"/>
            <a:chOff x="4519857" y="4154930"/>
            <a:chExt cx="146045" cy="146102"/>
          </a:xfrm>
        </p:grpSpPr>
        <p:sp>
          <p:nvSpPr>
            <p:cNvPr id="965" name="Google Shape;965;p39">
              <a:extLst>
                <a:ext uri="{FF2B5EF4-FFF2-40B4-BE49-F238E27FC236}">
                  <a16:creationId xmlns:a16="http://schemas.microsoft.com/office/drawing/2014/main" id="{D9A40B4A-69C7-6880-2410-FE5C29BB5AEF}"/>
                </a:ext>
              </a:extLst>
            </p:cNvPr>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a:extLst>
                <a:ext uri="{FF2B5EF4-FFF2-40B4-BE49-F238E27FC236}">
                  <a16:creationId xmlns:a16="http://schemas.microsoft.com/office/drawing/2014/main" id="{A9DBEBCF-823E-FBCE-993B-88393FDAB34B}"/>
                </a:ext>
              </a:extLst>
            </p:cNvPr>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a:extLst>
              <a:ext uri="{FF2B5EF4-FFF2-40B4-BE49-F238E27FC236}">
                <a16:creationId xmlns:a16="http://schemas.microsoft.com/office/drawing/2014/main" id="{D81180F0-1491-7C37-67C6-0566B9467B82}"/>
              </a:ext>
            </a:extLst>
          </p:cNvPr>
          <p:cNvGrpSpPr/>
          <p:nvPr/>
        </p:nvGrpSpPr>
        <p:grpSpPr>
          <a:xfrm>
            <a:off x="2821234" y="3986650"/>
            <a:ext cx="492273" cy="482094"/>
            <a:chOff x="2821234" y="3986650"/>
            <a:chExt cx="492273" cy="482094"/>
          </a:xfrm>
        </p:grpSpPr>
        <p:sp>
          <p:nvSpPr>
            <p:cNvPr id="968" name="Google Shape;968;p39">
              <a:extLst>
                <a:ext uri="{FF2B5EF4-FFF2-40B4-BE49-F238E27FC236}">
                  <a16:creationId xmlns:a16="http://schemas.microsoft.com/office/drawing/2014/main" id="{223CB9C4-6915-3453-1374-9207C7DA52A6}"/>
                </a:ext>
              </a:extLst>
            </p:cNvPr>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B89721EF-C2E0-8FA1-CE5A-99783B50F591}"/>
                </a:ext>
              </a:extLst>
            </p:cNvPr>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a:extLst>
                <a:ext uri="{FF2B5EF4-FFF2-40B4-BE49-F238E27FC236}">
                  <a16:creationId xmlns:a16="http://schemas.microsoft.com/office/drawing/2014/main" id="{E4BFF636-B5CA-F38F-C5C2-01E8B4760453}"/>
                </a:ext>
              </a:extLst>
            </p:cNvPr>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39">
            <a:extLst>
              <a:ext uri="{FF2B5EF4-FFF2-40B4-BE49-F238E27FC236}">
                <a16:creationId xmlns:a16="http://schemas.microsoft.com/office/drawing/2014/main" id="{DD9E13EC-C522-974E-CE5F-1B3992269FD4}"/>
              </a:ext>
            </a:extLst>
          </p:cNvPr>
          <p:cNvGrpSpPr/>
          <p:nvPr/>
        </p:nvGrpSpPr>
        <p:grpSpPr>
          <a:xfrm>
            <a:off x="3455209" y="4097008"/>
            <a:ext cx="261293" cy="261337"/>
            <a:chOff x="3455209" y="4097008"/>
            <a:chExt cx="261293" cy="261337"/>
          </a:xfrm>
        </p:grpSpPr>
        <p:sp>
          <p:nvSpPr>
            <p:cNvPr id="972" name="Google Shape;972;p39">
              <a:extLst>
                <a:ext uri="{FF2B5EF4-FFF2-40B4-BE49-F238E27FC236}">
                  <a16:creationId xmlns:a16="http://schemas.microsoft.com/office/drawing/2014/main" id="{52C3108B-2FE1-B0AA-A821-8976C29DA12F}"/>
                </a:ext>
              </a:extLst>
            </p:cNvPr>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a:extLst>
                <a:ext uri="{FF2B5EF4-FFF2-40B4-BE49-F238E27FC236}">
                  <a16:creationId xmlns:a16="http://schemas.microsoft.com/office/drawing/2014/main" id="{93D5989E-C94A-8B10-68F1-7FA6C93D5092}"/>
                </a:ext>
              </a:extLst>
            </p:cNvPr>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a:extLst>
                <a:ext uri="{FF2B5EF4-FFF2-40B4-BE49-F238E27FC236}">
                  <a16:creationId xmlns:a16="http://schemas.microsoft.com/office/drawing/2014/main" id="{B60DA23C-034A-F74F-BC25-67F3558351A1}"/>
                </a:ext>
              </a:extLst>
            </p:cNvPr>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39">
            <a:extLst>
              <a:ext uri="{FF2B5EF4-FFF2-40B4-BE49-F238E27FC236}">
                <a16:creationId xmlns:a16="http://schemas.microsoft.com/office/drawing/2014/main" id="{329B8729-F92F-D8DE-220C-8CAE4618D477}"/>
              </a:ext>
            </a:extLst>
          </p:cNvPr>
          <p:cNvGrpSpPr/>
          <p:nvPr/>
        </p:nvGrpSpPr>
        <p:grpSpPr>
          <a:xfrm>
            <a:off x="2402125" y="4097008"/>
            <a:ext cx="260668" cy="261337"/>
            <a:chOff x="2402125" y="4097008"/>
            <a:chExt cx="260668" cy="261337"/>
          </a:xfrm>
        </p:grpSpPr>
        <p:sp>
          <p:nvSpPr>
            <p:cNvPr id="976" name="Google Shape;976;p39">
              <a:extLst>
                <a:ext uri="{FF2B5EF4-FFF2-40B4-BE49-F238E27FC236}">
                  <a16:creationId xmlns:a16="http://schemas.microsoft.com/office/drawing/2014/main" id="{04E898AF-D2F3-0CAB-27BC-F8E01345AE65}"/>
                </a:ext>
              </a:extLst>
            </p:cNvPr>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a:extLst>
                <a:ext uri="{FF2B5EF4-FFF2-40B4-BE49-F238E27FC236}">
                  <a16:creationId xmlns:a16="http://schemas.microsoft.com/office/drawing/2014/main" id="{0DF11103-279C-22B6-3066-9E4A465D3842}"/>
                </a:ext>
              </a:extLst>
            </p:cNvPr>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a:extLst>
                <a:ext uri="{FF2B5EF4-FFF2-40B4-BE49-F238E27FC236}">
                  <a16:creationId xmlns:a16="http://schemas.microsoft.com/office/drawing/2014/main" id="{FE450F72-76E7-CAB3-579C-4AB5E1AAB773}"/>
                </a:ext>
              </a:extLst>
            </p:cNvPr>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342;p46">
            <a:extLst>
              <a:ext uri="{FF2B5EF4-FFF2-40B4-BE49-F238E27FC236}">
                <a16:creationId xmlns:a16="http://schemas.microsoft.com/office/drawing/2014/main" id="{75F29D80-2175-472C-79B1-F1877D0B9788}"/>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Thoughts</a:t>
            </a:r>
            <a:r>
              <a:rPr lang="en-SG"/>
              <a:t> </a:t>
            </a:r>
          </a:p>
        </p:txBody>
      </p:sp>
      <p:sp>
        <p:nvSpPr>
          <p:cNvPr id="4" name="Google Shape;1070;p41">
            <a:extLst>
              <a:ext uri="{FF2B5EF4-FFF2-40B4-BE49-F238E27FC236}">
                <a16:creationId xmlns:a16="http://schemas.microsoft.com/office/drawing/2014/main" id="{13788D68-0B7B-6E55-22AE-B9321E48595A}"/>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&amp; EDA</a:t>
            </a:r>
          </a:p>
        </p:txBody>
      </p:sp>
    </p:spTree>
    <p:extLst>
      <p:ext uri="{BB962C8B-B14F-4D97-AF65-F5344CB8AC3E}">
        <p14:creationId xmlns:p14="http://schemas.microsoft.com/office/powerpoint/2010/main" val="608794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BB12083A-A524-2F82-7781-19B51A8D98A1}"/>
            </a:ext>
          </a:extLst>
        </p:cNvPr>
        <p:cNvGrpSpPr/>
        <p:nvPr/>
      </p:nvGrpSpPr>
      <p:grpSpPr>
        <a:xfrm>
          <a:off x="0" y="0"/>
          <a:ext cx="0" cy="0"/>
          <a:chOff x="0" y="0"/>
          <a:chExt cx="0" cy="0"/>
        </a:xfrm>
      </p:grpSpPr>
      <p:sp>
        <p:nvSpPr>
          <p:cNvPr id="349" name="Google Shape;349;p31">
            <a:extLst>
              <a:ext uri="{FF2B5EF4-FFF2-40B4-BE49-F238E27FC236}">
                <a16:creationId xmlns:a16="http://schemas.microsoft.com/office/drawing/2014/main" id="{E92472B3-FEA6-2BB1-EA29-91CA84B9F409}"/>
              </a:ext>
            </a:extLst>
          </p:cNvPr>
          <p:cNvSpPr txBox="1">
            <a:spLocks noGrp="1"/>
          </p:cNvSpPr>
          <p:nvPr>
            <p:ph type="title" idx="2"/>
          </p:nvPr>
        </p:nvSpPr>
        <p:spPr>
          <a:xfrm>
            <a:off x="2562120" y="2193178"/>
            <a:ext cx="5728713" cy="1746705"/>
          </a:xfrm>
          <a:prstGeom prst="rect">
            <a:avLst/>
          </a:prstGeom>
        </p:spPr>
        <p:txBody>
          <a:bodyPr spcFirstLastPara="1" wrap="square" lIns="91425" tIns="0" rIns="91425" bIns="0" anchor="b" anchorCtr="0">
            <a:noAutofit/>
          </a:bodyPr>
          <a:lstStyle/>
          <a:p>
            <a:pPr algn="ctr"/>
            <a:r>
              <a:rPr lang="en" sz="6000">
                <a:solidFill>
                  <a:schemeClr val="tx1"/>
                </a:solidFill>
              </a:rPr>
              <a:t>Machine Learning Techniques</a:t>
            </a:r>
            <a:endParaRPr lang="en-US">
              <a:solidFill>
                <a:schemeClr val="tx1"/>
              </a:solidFill>
            </a:endParaRPr>
          </a:p>
        </p:txBody>
      </p:sp>
      <p:grpSp>
        <p:nvGrpSpPr>
          <p:cNvPr id="366" name="Google Shape;366;p31">
            <a:extLst>
              <a:ext uri="{FF2B5EF4-FFF2-40B4-BE49-F238E27FC236}">
                <a16:creationId xmlns:a16="http://schemas.microsoft.com/office/drawing/2014/main" id="{E5D922DF-89C7-2AF4-9028-DFB905D5E08A}"/>
              </a:ext>
            </a:extLst>
          </p:cNvPr>
          <p:cNvGrpSpPr/>
          <p:nvPr/>
        </p:nvGrpSpPr>
        <p:grpSpPr>
          <a:xfrm>
            <a:off x="723837" y="552000"/>
            <a:ext cx="1244188" cy="1640915"/>
            <a:chOff x="723837" y="552000"/>
            <a:chExt cx="1244188" cy="1640915"/>
          </a:xfrm>
        </p:grpSpPr>
        <p:sp>
          <p:nvSpPr>
            <p:cNvPr id="367" name="Google Shape;367;p31">
              <a:extLst>
                <a:ext uri="{FF2B5EF4-FFF2-40B4-BE49-F238E27FC236}">
                  <a16:creationId xmlns:a16="http://schemas.microsoft.com/office/drawing/2014/main" id="{D6B9EB56-3031-32CA-C995-2358A0E8920C}"/>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a:extLst>
                <a:ext uri="{FF2B5EF4-FFF2-40B4-BE49-F238E27FC236}">
                  <a16:creationId xmlns:a16="http://schemas.microsoft.com/office/drawing/2014/main" id="{936760B8-2BC4-EF8C-016C-C6495DC05C3C}"/>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a:extLst>
                <a:ext uri="{FF2B5EF4-FFF2-40B4-BE49-F238E27FC236}">
                  <a16:creationId xmlns:a16="http://schemas.microsoft.com/office/drawing/2014/main" id="{7930914D-265A-F832-687F-078B5932A579}"/>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a:extLst>
                <a:ext uri="{FF2B5EF4-FFF2-40B4-BE49-F238E27FC236}">
                  <a16:creationId xmlns:a16="http://schemas.microsoft.com/office/drawing/2014/main" id="{7929F262-91D6-FF13-ED04-B929DA1B143C}"/>
                </a:ext>
              </a:extLst>
            </p:cNvPr>
            <p:cNvGrpSpPr/>
            <p:nvPr/>
          </p:nvGrpSpPr>
          <p:grpSpPr>
            <a:xfrm>
              <a:off x="729630" y="1968358"/>
              <a:ext cx="255615" cy="224557"/>
              <a:chOff x="6184139" y="1980808"/>
              <a:chExt cx="451696" cy="396814"/>
            </a:xfrm>
          </p:grpSpPr>
          <p:sp>
            <p:nvSpPr>
              <p:cNvPr id="371" name="Google Shape;371;p31">
                <a:extLst>
                  <a:ext uri="{FF2B5EF4-FFF2-40B4-BE49-F238E27FC236}">
                    <a16:creationId xmlns:a16="http://schemas.microsoft.com/office/drawing/2014/main" id="{A203B2F2-602D-3844-81CD-F68E6EA07C40}"/>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a:extLst>
                  <a:ext uri="{FF2B5EF4-FFF2-40B4-BE49-F238E27FC236}">
                    <a16:creationId xmlns:a16="http://schemas.microsoft.com/office/drawing/2014/main" id="{CED95F13-8D6D-5313-5CDC-643AFB518FFD}"/>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a:extLst>
                <a:ext uri="{FF2B5EF4-FFF2-40B4-BE49-F238E27FC236}">
                  <a16:creationId xmlns:a16="http://schemas.microsoft.com/office/drawing/2014/main" id="{F94E5946-8206-F848-72D1-B93F4F3E87B5}"/>
                </a:ext>
              </a:extLst>
            </p:cNvPr>
            <p:cNvGrpSpPr/>
            <p:nvPr/>
          </p:nvGrpSpPr>
          <p:grpSpPr>
            <a:xfrm>
              <a:off x="729630" y="975085"/>
              <a:ext cx="255615" cy="254967"/>
              <a:chOff x="6184139" y="1220827"/>
              <a:chExt cx="451696" cy="450552"/>
            </a:xfrm>
          </p:grpSpPr>
          <p:sp>
            <p:nvSpPr>
              <p:cNvPr id="374" name="Google Shape;374;p31">
                <a:extLst>
                  <a:ext uri="{FF2B5EF4-FFF2-40B4-BE49-F238E27FC236}">
                    <a16:creationId xmlns:a16="http://schemas.microsoft.com/office/drawing/2014/main" id="{C0AFE34C-224C-D146-9C86-C36C7C8954E4}"/>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a:extLst>
                  <a:ext uri="{FF2B5EF4-FFF2-40B4-BE49-F238E27FC236}">
                    <a16:creationId xmlns:a16="http://schemas.microsoft.com/office/drawing/2014/main" id="{91059FCA-7702-F37E-2D1A-54F72855C005}"/>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a:extLst>
                  <a:ext uri="{FF2B5EF4-FFF2-40B4-BE49-F238E27FC236}">
                    <a16:creationId xmlns:a16="http://schemas.microsoft.com/office/drawing/2014/main" id="{7D7A52AE-D6A8-A519-4BD7-F420B9D75879}"/>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a:extLst>
                <a:ext uri="{FF2B5EF4-FFF2-40B4-BE49-F238E27FC236}">
                  <a16:creationId xmlns:a16="http://schemas.microsoft.com/office/drawing/2014/main" id="{61C64C8A-0F9E-48F0-BADB-6DE431A87694}"/>
                </a:ext>
              </a:extLst>
            </p:cNvPr>
            <p:cNvGrpSpPr/>
            <p:nvPr/>
          </p:nvGrpSpPr>
          <p:grpSpPr>
            <a:xfrm>
              <a:off x="723837" y="1482615"/>
              <a:ext cx="267223" cy="233165"/>
              <a:chOff x="6908262" y="1240186"/>
              <a:chExt cx="472209" cy="412024"/>
            </a:xfrm>
          </p:grpSpPr>
          <p:sp>
            <p:nvSpPr>
              <p:cNvPr id="378" name="Google Shape;378;p31">
                <a:extLst>
                  <a:ext uri="{FF2B5EF4-FFF2-40B4-BE49-F238E27FC236}">
                    <a16:creationId xmlns:a16="http://schemas.microsoft.com/office/drawing/2014/main" id="{FD5D4BF6-F1A3-D05D-B3CC-C8F47C222F9A}"/>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a:extLst>
                  <a:ext uri="{FF2B5EF4-FFF2-40B4-BE49-F238E27FC236}">
                    <a16:creationId xmlns:a16="http://schemas.microsoft.com/office/drawing/2014/main" id="{DA44725D-D8DA-C91E-A7A1-79AF78E5671E}"/>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a:extLst>
                  <a:ext uri="{FF2B5EF4-FFF2-40B4-BE49-F238E27FC236}">
                    <a16:creationId xmlns:a16="http://schemas.microsoft.com/office/drawing/2014/main" id="{746AA2B8-2741-3B2C-BAC4-B97270E40CC2}"/>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a:extLst>
                  <a:ext uri="{FF2B5EF4-FFF2-40B4-BE49-F238E27FC236}">
                    <a16:creationId xmlns:a16="http://schemas.microsoft.com/office/drawing/2014/main" id="{2E980BF4-D333-A5B8-6898-756083493E02}"/>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a:extLst>
                  <a:ext uri="{FF2B5EF4-FFF2-40B4-BE49-F238E27FC236}">
                    <a16:creationId xmlns:a16="http://schemas.microsoft.com/office/drawing/2014/main" id="{0BA27B55-D80C-E4D9-87B7-41C72A7548A7}"/>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a:extLst>
                  <a:ext uri="{FF2B5EF4-FFF2-40B4-BE49-F238E27FC236}">
                    <a16:creationId xmlns:a16="http://schemas.microsoft.com/office/drawing/2014/main" id="{0DC799D2-6042-CB17-43F3-DF21A81BB233}"/>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a:extLst>
                  <a:ext uri="{FF2B5EF4-FFF2-40B4-BE49-F238E27FC236}">
                    <a16:creationId xmlns:a16="http://schemas.microsoft.com/office/drawing/2014/main" id="{EE52C6F5-A3E1-63DF-3A4F-21835B7069AA}"/>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a:extLst>
                  <a:ext uri="{FF2B5EF4-FFF2-40B4-BE49-F238E27FC236}">
                    <a16:creationId xmlns:a16="http://schemas.microsoft.com/office/drawing/2014/main" id="{D6253CFC-B410-6E9F-8384-AAACC0A8C25E}"/>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a:extLst>
                <a:ext uri="{FF2B5EF4-FFF2-40B4-BE49-F238E27FC236}">
                  <a16:creationId xmlns:a16="http://schemas.microsoft.com/office/drawing/2014/main" id="{92ED9D92-FD3A-BE7A-9D33-B4D730F2A9DE}"/>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a:extLst>
                <a:ext uri="{FF2B5EF4-FFF2-40B4-BE49-F238E27FC236}">
                  <a16:creationId xmlns:a16="http://schemas.microsoft.com/office/drawing/2014/main" id="{D46736D1-854D-4A14-E670-424D90634DCB}"/>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a:extLst>
                <a:ext uri="{FF2B5EF4-FFF2-40B4-BE49-F238E27FC236}">
                  <a16:creationId xmlns:a16="http://schemas.microsoft.com/office/drawing/2014/main" id="{6D0918D6-193C-7EBD-121C-795D4F273FB4}"/>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a:extLst>
                <a:ext uri="{FF2B5EF4-FFF2-40B4-BE49-F238E27FC236}">
                  <a16:creationId xmlns:a16="http://schemas.microsoft.com/office/drawing/2014/main" id="{E2297379-E7CC-F39C-B68B-16F46BC83A4D}"/>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a:extLst>
                <a:ext uri="{FF2B5EF4-FFF2-40B4-BE49-F238E27FC236}">
                  <a16:creationId xmlns:a16="http://schemas.microsoft.com/office/drawing/2014/main" id="{A5D4FCFE-35E5-1EB4-E27B-D4D88F188A57}"/>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a:extLst>
              <a:ext uri="{FF2B5EF4-FFF2-40B4-BE49-F238E27FC236}">
                <a16:creationId xmlns:a16="http://schemas.microsoft.com/office/drawing/2014/main" id="{5669FC08-7980-B1CD-8DB3-5C581A3342BF}"/>
              </a:ext>
            </a:extLst>
          </p:cNvPr>
          <p:cNvGrpSpPr/>
          <p:nvPr/>
        </p:nvGrpSpPr>
        <p:grpSpPr>
          <a:xfrm>
            <a:off x="2465285" y="552003"/>
            <a:ext cx="599322" cy="250348"/>
            <a:chOff x="2465285" y="552003"/>
            <a:chExt cx="599322" cy="250348"/>
          </a:xfrm>
        </p:grpSpPr>
        <p:sp>
          <p:nvSpPr>
            <p:cNvPr id="392" name="Google Shape;392;p31">
              <a:extLst>
                <a:ext uri="{FF2B5EF4-FFF2-40B4-BE49-F238E27FC236}">
                  <a16:creationId xmlns:a16="http://schemas.microsoft.com/office/drawing/2014/main" id="{62101EED-C251-3224-EF0A-D8E7DF464B45}"/>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a:extLst>
                <a:ext uri="{FF2B5EF4-FFF2-40B4-BE49-F238E27FC236}">
                  <a16:creationId xmlns:a16="http://schemas.microsoft.com/office/drawing/2014/main" id="{BE380769-B3D0-ECFD-46F8-57F62E5A701E}"/>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a:extLst>
                <a:ext uri="{FF2B5EF4-FFF2-40B4-BE49-F238E27FC236}">
                  <a16:creationId xmlns:a16="http://schemas.microsoft.com/office/drawing/2014/main" id="{9A4FC1EF-43F0-5656-E8CC-9533F0E33931}"/>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a:extLst>
                <a:ext uri="{FF2B5EF4-FFF2-40B4-BE49-F238E27FC236}">
                  <a16:creationId xmlns:a16="http://schemas.microsoft.com/office/drawing/2014/main" id="{D5625C28-AC28-C39F-23EF-C7C50842F253}"/>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55967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824910" y="211012"/>
            <a:ext cx="5140482" cy="1182677"/>
          </a:xfrm>
          <a:prstGeom prst="rect">
            <a:avLst/>
          </a:prstGeom>
        </p:spPr>
        <p:txBody>
          <a:bodyPr spcFirstLastPara="1" wrap="square" lIns="91425" tIns="0" rIns="91425" bIns="0" anchor="b" anchorCtr="0">
            <a:noAutofit/>
          </a:bodyPr>
          <a:lstStyle/>
          <a:p>
            <a:pPr algn="ctr"/>
            <a:r>
              <a:rPr lang="en" sz="3600">
                <a:solidFill>
                  <a:schemeClr val="tx1"/>
                </a:solidFill>
              </a:rPr>
              <a:t>Practical Motivation</a:t>
            </a:r>
            <a:endParaRPr lang="en-US"/>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2" name="TextBox 1">
            <a:extLst>
              <a:ext uri="{FF2B5EF4-FFF2-40B4-BE49-F238E27FC236}">
                <a16:creationId xmlns:a16="http://schemas.microsoft.com/office/drawing/2014/main" id="{8AD0344B-7D43-044D-3D43-C05ECE9FD788}"/>
              </a:ext>
            </a:extLst>
          </p:cNvPr>
          <p:cNvSpPr txBox="1"/>
          <p:nvPr/>
        </p:nvSpPr>
        <p:spPr>
          <a:xfrm>
            <a:off x="2465285" y="1526138"/>
            <a:ext cx="6108231"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1"/>
                </a:solidFill>
                <a:latin typeface="Lexend Deca Medium"/>
              </a:rPr>
              <a:t>- Music recommender systems contain a significant number of features [1]. </a:t>
            </a:r>
            <a:endParaRPr lang="en-US"/>
          </a:p>
          <a:p>
            <a:pPr marL="342900" indent="-342900">
              <a:buChar char="•"/>
            </a:pPr>
            <a:endParaRPr lang="en-US" sz="1800">
              <a:solidFill>
                <a:schemeClr val="tx1"/>
              </a:solidFill>
              <a:latin typeface="Lexend Deca Medium"/>
            </a:endParaRPr>
          </a:p>
          <a:p>
            <a:r>
              <a:rPr lang="en-US" sz="1800">
                <a:solidFill>
                  <a:schemeClr val="tx1"/>
                </a:solidFill>
                <a:latin typeface="Lexend Deca Medium"/>
              </a:rPr>
              <a:t>- Makes robust music recommendation systems computationally expensive</a:t>
            </a:r>
            <a:endParaRPr lang="en-US" sz="1800">
              <a:solidFill>
                <a:schemeClr val="tx1"/>
              </a:solidFill>
            </a:endParaRPr>
          </a:p>
          <a:p>
            <a:endParaRPr lang="en-US" sz="1800">
              <a:solidFill>
                <a:schemeClr val="tx1"/>
              </a:solidFill>
              <a:latin typeface="Lexend Deca Medium"/>
            </a:endParaRPr>
          </a:p>
          <a:p>
            <a:r>
              <a:rPr lang="en-US" sz="1800">
                <a:solidFill>
                  <a:schemeClr val="tx1"/>
                </a:solidFill>
                <a:latin typeface="Lexend Deca Medium"/>
              </a:rPr>
              <a:t>- Lack of good datasets available that include track genre as a feature</a:t>
            </a:r>
          </a:p>
          <a:p>
            <a:pPr marL="285750" indent="-285750">
              <a:buChar char="•"/>
            </a:pPr>
            <a:endParaRPr lang="en-US" sz="1800">
              <a:solidFill>
                <a:schemeClr val="tx1"/>
              </a:solidFill>
              <a:latin typeface="Lexend Deca Medium"/>
            </a:endParaRPr>
          </a:p>
          <a:p>
            <a:endParaRPr lang="en-US" sz="1800"/>
          </a:p>
          <a:p>
            <a:pPr marL="285750" indent="-285750">
              <a:buChar char="•"/>
            </a:pPr>
            <a:endParaRPr lang="en-US" sz="1800"/>
          </a:p>
        </p:txBody>
      </p:sp>
    </p:spTree>
    <p:extLst>
      <p:ext uri="{BB962C8B-B14F-4D97-AF65-F5344CB8AC3E}">
        <p14:creationId xmlns:p14="http://schemas.microsoft.com/office/powerpoint/2010/main" val="3448672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85FBE8F8-724F-9E39-0805-CC0A7D8F2C59}"/>
            </a:ext>
          </a:extLst>
        </p:cNvPr>
        <p:cNvGrpSpPr/>
        <p:nvPr/>
      </p:nvGrpSpPr>
      <p:grpSpPr>
        <a:xfrm>
          <a:off x="0" y="0"/>
          <a:ext cx="0" cy="0"/>
          <a:chOff x="0" y="0"/>
          <a:chExt cx="0" cy="0"/>
        </a:xfrm>
      </p:grpSpPr>
      <p:sp>
        <p:nvSpPr>
          <p:cNvPr id="1039" name="Google Shape;1039;p41">
            <a:extLst>
              <a:ext uri="{FF2B5EF4-FFF2-40B4-BE49-F238E27FC236}">
                <a16:creationId xmlns:a16="http://schemas.microsoft.com/office/drawing/2014/main" id="{00A84526-D939-1FE1-ECB0-5E6CD4D7E721}"/>
              </a:ext>
            </a:extLst>
          </p:cNvPr>
          <p:cNvSpPr txBox="1">
            <a:spLocks noGrp="1"/>
          </p:cNvSpPr>
          <p:nvPr>
            <p:ph type="title"/>
          </p:nvPr>
        </p:nvSpPr>
        <p:spPr>
          <a:xfrm>
            <a:off x="2286331" y="-130338"/>
            <a:ext cx="7023044" cy="1618589"/>
          </a:xfrm>
          <a:prstGeom prst="rect">
            <a:avLst/>
          </a:prstGeom>
        </p:spPr>
        <p:txBody>
          <a:bodyPr spcFirstLastPara="1" wrap="square" lIns="91425" tIns="0" rIns="91425" bIns="0" anchor="b" anchorCtr="0">
            <a:noAutofit/>
          </a:bodyPr>
          <a:lstStyle/>
          <a:p>
            <a:r>
              <a:rPr lang="en" sz="3200">
                <a:solidFill>
                  <a:schemeClr val="tx1"/>
                </a:solidFill>
              </a:rPr>
              <a:t>(XGBoost) Regression model</a:t>
            </a:r>
          </a:p>
        </p:txBody>
      </p:sp>
      <p:grpSp>
        <p:nvGrpSpPr>
          <p:cNvPr id="1040" name="Google Shape;1040;p41">
            <a:extLst>
              <a:ext uri="{FF2B5EF4-FFF2-40B4-BE49-F238E27FC236}">
                <a16:creationId xmlns:a16="http://schemas.microsoft.com/office/drawing/2014/main" id="{9F565763-8075-9837-A1FE-5FE56D964AB8}"/>
              </a:ext>
            </a:extLst>
          </p:cNvPr>
          <p:cNvGrpSpPr/>
          <p:nvPr/>
        </p:nvGrpSpPr>
        <p:grpSpPr>
          <a:xfrm>
            <a:off x="723837" y="552000"/>
            <a:ext cx="1244188" cy="1640915"/>
            <a:chOff x="723837" y="552000"/>
            <a:chExt cx="1244188" cy="1640915"/>
          </a:xfrm>
        </p:grpSpPr>
        <p:sp>
          <p:nvSpPr>
            <p:cNvPr id="1041" name="Google Shape;1041;p41">
              <a:extLst>
                <a:ext uri="{FF2B5EF4-FFF2-40B4-BE49-F238E27FC236}">
                  <a16:creationId xmlns:a16="http://schemas.microsoft.com/office/drawing/2014/main" id="{C32DD0A9-B4C2-23B6-5FEE-17B79EAA1DDD}"/>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a:extLst>
                <a:ext uri="{FF2B5EF4-FFF2-40B4-BE49-F238E27FC236}">
                  <a16:creationId xmlns:a16="http://schemas.microsoft.com/office/drawing/2014/main" id="{61CB69E4-6229-F6C2-7F1D-C12E81AC4FB7}"/>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a:extLst>
                <a:ext uri="{FF2B5EF4-FFF2-40B4-BE49-F238E27FC236}">
                  <a16:creationId xmlns:a16="http://schemas.microsoft.com/office/drawing/2014/main" id="{B86DF906-2078-CA24-7520-29E9B69C0F22}"/>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a:extLst>
                <a:ext uri="{FF2B5EF4-FFF2-40B4-BE49-F238E27FC236}">
                  <a16:creationId xmlns:a16="http://schemas.microsoft.com/office/drawing/2014/main" id="{4C7FD668-76F2-2B93-8E97-A7A3F54808BC}"/>
                </a:ext>
              </a:extLst>
            </p:cNvPr>
            <p:cNvGrpSpPr/>
            <p:nvPr/>
          </p:nvGrpSpPr>
          <p:grpSpPr>
            <a:xfrm>
              <a:off x="729630" y="1968358"/>
              <a:ext cx="255615" cy="224557"/>
              <a:chOff x="6184139" y="1980808"/>
              <a:chExt cx="451696" cy="396814"/>
            </a:xfrm>
          </p:grpSpPr>
          <p:sp>
            <p:nvSpPr>
              <p:cNvPr id="1045" name="Google Shape;1045;p41">
                <a:extLst>
                  <a:ext uri="{FF2B5EF4-FFF2-40B4-BE49-F238E27FC236}">
                    <a16:creationId xmlns:a16="http://schemas.microsoft.com/office/drawing/2014/main" id="{A2D4E4D4-1F5C-64FD-4DEE-DE6A3761D59E}"/>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a:extLst>
                  <a:ext uri="{FF2B5EF4-FFF2-40B4-BE49-F238E27FC236}">
                    <a16:creationId xmlns:a16="http://schemas.microsoft.com/office/drawing/2014/main" id="{6623A324-922C-2B71-9868-04812FD278FC}"/>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a:extLst>
                <a:ext uri="{FF2B5EF4-FFF2-40B4-BE49-F238E27FC236}">
                  <a16:creationId xmlns:a16="http://schemas.microsoft.com/office/drawing/2014/main" id="{CD196158-B124-2F43-30D7-57393634ED22}"/>
                </a:ext>
              </a:extLst>
            </p:cNvPr>
            <p:cNvGrpSpPr/>
            <p:nvPr/>
          </p:nvGrpSpPr>
          <p:grpSpPr>
            <a:xfrm>
              <a:off x="729630" y="975085"/>
              <a:ext cx="255615" cy="254967"/>
              <a:chOff x="6184139" y="1220827"/>
              <a:chExt cx="451696" cy="450552"/>
            </a:xfrm>
          </p:grpSpPr>
          <p:sp>
            <p:nvSpPr>
              <p:cNvPr id="1048" name="Google Shape;1048;p41">
                <a:extLst>
                  <a:ext uri="{FF2B5EF4-FFF2-40B4-BE49-F238E27FC236}">
                    <a16:creationId xmlns:a16="http://schemas.microsoft.com/office/drawing/2014/main" id="{34FC6519-92E0-0345-1512-3906C314BE7F}"/>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a:extLst>
                  <a:ext uri="{FF2B5EF4-FFF2-40B4-BE49-F238E27FC236}">
                    <a16:creationId xmlns:a16="http://schemas.microsoft.com/office/drawing/2014/main" id="{274A4BF1-2F42-1613-285F-1A2B166A828B}"/>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a:extLst>
                  <a:ext uri="{FF2B5EF4-FFF2-40B4-BE49-F238E27FC236}">
                    <a16:creationId xmlns:a16="http://schemas.microsoft.com/office/drawing/2014/main" id="{6DD12382-1F3E-F1E8-29E6-F078110978CD}"/>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a:extLst>
                <a:ext uri="{FF2B5EF4-FFF2-40B4-BE49-F238E27FC236}">
                  <a16:creationId xmlns:a16="http://schemas.microsoft.com/office/drawing/2014/main" id="{D8645206-2F85-A60E-36B0-337B435C6512}"/>
                </a:ext>
              </a:extLst>
            </p:cNvPr>
            <p:cNvGrpSpPr/>
            <p:nvPr/>
          </p:nvGrpSpPr>
          <p:grpSpPr>
            <a:xfrm>
              <a:off x="723837" y="1482615"/>
              <a:ext cx="267223" cy="233165"/>
              <a:chOff x="6908262" y="1240186"/>
              <a:chExt cx="472209" cy="412024"/>
            </a:xfrm>
          </p:grpSpPr>
          <p:sp>
            <p:nvSpPr>
              <p:cNvPr id="1052" name="Google Shape;1052;p41">
                <a:extLst>
                  <a:ext uri="{FF2B5EF4-FFF2-40B4-BE49-F238E27FC236}">
                    <a16:creationId xmlns:a16="http://schemas.microsoft.com/office/drawing/2014/main" id="{E81B455F-2FBB-5507-5A0F-B4F99AAA8B09}"/>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a:extLst>
                  <a:ext uri="{FF2B5EF4-FFF2-40B4-BE49-F238E27FC236}">
                    <a16:creationId xmlns:a16="http://schemas.microsoft.com/office/drawing/2014/main" id="{A7A0D770-08A0-53F2-17B9-039EA81D9200}"/>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a:extLst>
                  <a:ext uri="{FF2B5EF4-FFF2-40B4-BE49-F238E27FC236}">
                    <a16:creationId xmlns:a16="http://schemas.microsoft.com/office/drawing/2014/main" id="{E845E77E-1E33-0875-7634-4A8AD2B9938F}"/>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a:extLst>
                  <a:ext uri="{FF2B5EF4-FFF2-40B4-BE49-F238E27FC236}">
                    <a16:creationId xmlns:a16="http://schemas.microsoft.com/office/drawing/2014/main" id="{2FC8BC12-F23E-A043-4F5F-4314874DBA00}"/>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a:extLst>
                  <a:ext uri="{FF2B5EF4-FFF2-40B4-BE49-F238E27FC236}">
                    <a16:creationId xmlns:a16="http://schemas.microsoft.com/office/drawing/2014/main" id="{EE727882-162D-3875-216F-8694BD9EE029}"/>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a:extLst>
                  <a:ext uri="{FF2B5EF4-FFF2-40B4-BE49-F238E27FC236}">
                    <a16:creationId xmlns:a16="http://schemas.microsoft.com/office/drawing/2014/main" id="{48CFA797-A039-2A28-580F-6A63735C6CFE}"/>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a:extLst>
                  <a:ext uri="{FF2B5EF4-FFF2-40B4-BE49-F238E27FC236}">
                    <a16:creationId xmlns:a16="http://schemas.microsoft.com/office/drawing/2014/main" id="{833B5D33-DDEB-DB2E-5951-200430D0B43D}"/>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a:extLst>
                  <a:ext uri="{FF2B5EF4-FFF2-40B4-BE49-F238E27FC236}">
                    <a16:creationId xmlns:a16="http://schemas.microsoft.com/office/drawing/2014/main" id="{0B98B1E6-5089-5E36-81C0-811FBB35AF0F}"/>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a:extLst>
                <a:ext uri="{FF2B5EF4-FFF2-40B4-BE49-F238E27FC236}">
                  <a16:creationId xmlns:a16="http://schemas.microsoft.com/office/drawing/2014/main" id="{4AD00EF0-22B5-7D52-E505-8FE5C948F440}"/>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a:extLst>
                <a:ext uri="{FF2B5EF4-FFF2-40B4-BE49-F238E27FC236}">
                  <a16:creationId xmlns:a16="http://schemas.microsoft.com/office/drawing/2014/main" id="{B3EEDA5B-4E25-E3A3-0852-F2DCC6C9F2DC}"/>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a:extLst>
                <a:ext uri="{FF2B5EF4-FFF2-40B4-BE49-F238E27FC236}">
                  <a16:creationId xmlns:a16="http://schemas.microsoft.com/office/drawing/2014/main" id="{A5BF378B-298C-824B-5E9D-96125DA77709}"/>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a:extLst>
                <a:ext uri="{FF2B5EF4-FFF2-40B4-BE49-F238E27FC236}">
                  <a16:creationId xmlns:a16="http://schemas.microsoft.com/office/drawing/2014/main" id="{B2328566-DF1A-7D0A-BD1F-547055F2B7D4}"/>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a:extLst>
                <a:ext uri="{FF2B5EF4-FFF2-40B4-BE49-F238E27FC236}">
                  <a16:creationId xmlns:a16="http://schemas.microsoft.com/office/drawing/2014/main" id="{CEF0EB1C-A796-04F7-564A-6E6B5BBD5D37}"/>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a:extLst>
              <a:ext uri="{FF2B5EF4-FFF2-40B4-BE49-F238E27FC236}">
                <a16:creationId xmlns:a16="http://schemas.microsoft.com/office/drawing/2014/main" id="{18BB700C-15CE-7C4D-8FB8-E631F0A341C2}"/>
              </a:ext>
            </a:extLst>
          </p:cNvPr>
          <p:cNvGrpSpPr/>
          <p:nvPr/>
        </p:nvGrpSpPr>
        <p:grpSpPr>
          <a:xfrm>
            <a:off x="2465285" y="552003"/>
            <a:ext cx="599322" cy="250348"/>
            <a:chOff x="2465285" y="552003"/>
            <a:chExt cx="599322" cy="250348"/>
          </a:xfrm>
        </p:grpSpPr>
        <p:sp>
          <p:nvSpPr>
            <p:cNvPr id="1066" name="Google Shape;1066;p41">
              <a:extLst>
                <a:ext uri="{FF2B5EF4-FFF2-40B4-BE49-F238E27FC236}">
                  <a16:creationId xmlns:a16="http://schemas.microsoft.com/office/drawing/2014/main" id="{5DA92AE5-2216-6F57-696C-F49892E48746}"/>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a:extLst>
                <a:ext uri="{FF2B5EF4-FFF2-40B4-BE49-F238E27FC236}">
                  <a16:creationId xmlns:a16="http://schemas.microsoft.com/office/drawing/2014/main" id="{8407815A-BB06-C738-D637-1E4AAE7B0C73}"/>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a:extLst>
                <a:ext uri="{FF2B5EF4-FFF2-40B4-BE49-F238E27FC236}">
                  <a16:creationId xmlns:a16="http://schemas.microsoft.com/office/drawing/2014/main" id="{80E41D28-D8A9-9BF0-3B72-C372BBCBC129}"/>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a:extLst>
                <a:ext uri="{FF2B5EF4-FFF2-40B4-BE49-F238E27FC236}">
                  <a16:creationId xmlns:a16="http://schemas.microsoft.com/office/drawing/2014/main" id="{10B86238-EFA9-1981-F707-9C03593B6672}"/>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a:extLst>
              <a:ext uri="{FF2B5EF4-FFF2-40B4-BE49-F238E27FC236}">
                <a16:creationId xmlns:a16="http://schemas.microsoft.com/office/drawing/2014/main" id="{3B1D24B9-9079-06C6-D8E9-64AFCCE5AF29}"/>
              </a:ext>
            </a:extLst>
          </p:cNvPr>
          <p:cNvSpPr txBox="1"/>
          <p:nvPr/>
        </p:nvSpPr>
        <p:spPr>
          <a:xfrm>
            <a:off x="3256650" y="613650"/>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pic>
        <p:nvPicPr>
          <p:cNvPr id="4" name="Picture 3" descr="A computer screen shot of a program code">
            <a:extLst>
              <a:ext uri="{FF2B5EF4-FFF2-40B4-BE49-F238E27FC236}">
                <a16:creationId xmlns:a16="http://schemas.microsoft.com/office/drawing/2014/main" id="{85B014AA-18EC-6931-993A-6B5F0B407632}"/>
              </a:ext>
            </a:extLst>
          </p:cNvPr>
          <p:cNvPicPr>
            <a:picLocks noChangeAspect="1"/>
          </p:cNvPicPr>
          <p:nvPr/>
        </p:nvPicPr>
        <p:blipFill>
          <a:blip r:embed="rId3"/>
          <a:stretch>
            <a:fillRect/>
          </a:stretch>
        </p:blipFill>
        <p:spPr>
          <a:xfrm>
            <a:off x="2616927" y="1715780"/>
            <a:ext cx="5280560" cy="2420257"/>
          </a:xfrm>
          <a:prstGeom prst="rect">
            <a:avLst/>
          </a:prstGeom>
        </p:spPr>
      </p:pic>
    </p:spTree>
    <p:extLst>
      <p:ext uri="{BB962C8B-B14F-4D97-AF65-F5344CB8AC3E}">
        <p14:creationId xmlns:p14="http://schemas.microsoft.com/office/powerpoint/2010/main" val="3113223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08052AD8-9558-A47F-0DC3-EBC4A1E96CD3}"/>
            </a:ext>
          </a:extLst>
        </p:cNvPr>
        <p:cNvGrpSpPr/>
        <p:nvPr/>
      </p:nvGrpSpPr>
      <p:grpSpPr>
        <a:xfrm>
          <a:off x="0" y="0"/>
          <a:ext cx="0" cy="0"/>
          <a:chOff x="0" y="0"/>
          <a:chExt cx="0" cy="0"/>
        </a:xfrm>
      </p:grpSpPr>
      <p:sp>
        <p:nvSpPr>
          <p:cNvPr id="1039" name="Google Shape;1039;p41">
            <a:extLst>
              <a:ext uri="{FF2B5EF4-FFF2-40B4-BE49-F238E27FC236}">
                <a16:creationId xmlns:a16="http://schemas.microsoft.com/office/drawing/2014/main" id="{51CF564B-4E61-890F-244E-7B53A997EC0C}"/>
              </a:ext>
            </a:extLst>
          </p:cNvPr>
          <p:cNvSpPr txBox="1">
            <a:spLocks noGrp="1"/>
          </p:cNvSpPr>
          <p:nvPr>
            <p:ph type="title"/>
          </p:nvPr>
        </p:nvSpPr>
        <p:spPr>
          <a:xfrm>
            <a:off x="2286331" y="-130338"/>
            <a:ext cx="7023044" cy="1618589"/>
          </a:xfrm>
          <a:prstGeom prst="rect">
            <a:avLst/>
          </a:prstGeom>
        </p:spPr>
        <p:txBody>
          <a:bodyPr spcFirstLastPara="1" wrap="square" lIns="91425" tIns="0" rIns="91425" bIns="0" anchor="b" anchorCtr="0">
            <a:noAutofit/>
          </a:bodyPr>
          <a:lstStyle/>
          <a:p>
            <a:r>
              <a:rPr lang="en" sz="3200">
                <a:solidFill>
                  <a:schemeClr val="tx1"/>
                </a:solidFill>
              </a:rPr>
              <a:t>Results</a:t>
            </a:r>
          </a:p>
        </p:txBody>
      </p:sp>
      <p:grpSp>
        <p:nvGrpSpPr>
          <p:cNvPr id="1040" name="Google Shape;1040;p41">
            <a:extLst>
              <a:ext uri="{FF2B5EF4-FFF2-40B4-BE49-F238E27FC236}">
                <a16:creationId xmlns:a16="http://schemas.microsoft.com/office/drawing/2014/main" id="{5843B388-009C-5400-D3B0-0F5055A4BC2E}"/>
              </a:ext>
            </a:extLst>
          </p:cNvPr>
          <p:cNvGrpSpPr/>
          <p:nvPr/>
        </p:nvGrpSpPr>
        <p:grpSpPr>
          <a:xfrm>
            <a:off x="723837" y="552000"/>
            <a:ext cx="1244188" cy="1640915"/>
            <a:chOff x="723837" y="552000"/>
            <a:chExt cx="1244188" cy="1640915"/>
          </a:xfrm>
        </p:grpSpPr>
        <p:sp>
          <p:nvSpPr>
            <p:cNvPr id="1041" name="Google Shape;1041;p41">
              <a:extLst>
                <a:ext uri="{FF2B5EF4-FFF2-40B4-BE49-F238E27FC236}">
                  <a16:creationId xmlns:a16="http://schemas.microsoft.com/office/drawing/2014/main" id="{433CBA9D-ED8F-3C2B-3052-7596BA379016}"/>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a:extLst>
                <a:ext uri="{FF2B5EF4-FFF2-40B4-BE49-F238E27FC236}">
                  <a16:creationId xmlns:a16="http://schemas.microsoft.com/office/drawing/2014/main" id="{81CA3E8A-1664-A0B4-8272-EFE24652B8F9}"/>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a:extLst>
                <a:ext uri="{FF2B5EF4-FFF2-40B4-BE49-F238E27FC236}">
                  <a16:creationId xmlns:a16="http://schemas.microsoft.com/office/drawing/2014/main" id="{72BF0C9E-7ACF-2982-FF1C-3F324CD9F7B3}"/>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a:extLst>
                <a:ext uri="{FF2B5EF4-FFF2-40B4-BE49-F238E27FC236}">
                  <a16:creationId xmlns:a16="http://schemas.microsoft.com/office/drawing/2014/main" id="{11BD4DC7-BFAF-342B-8BD8-D198076A8694}"/>
                </a:ext>
              </a:extLst>
            </p:cNvPr>
            <p:cNvGrpSpPr/>
            <p:nvPr/>
          </p:nvGrpSpPr>
          <p:grpSpPr>
            <a:xfrm>
              <a:off x="729630" y="1968358"/>
              <a:ext cx="255615" cy="224557"/>
              <a:chOff x="6184139" y="1980808"/>
              <a:chExt cx="451696" cy="396814"/>
            </a:xfrm>
          </p:grpSpPr>
          <p:sp>
            <p:nvSpPr>
              <p:cNvPr id="1045" name="Google Shape;1045;p41">
                <a:extLst>
                  <a:ext uri="{FF2B5EF4-FFF2-40B4-BE49-F238E27FC236}">
                    <a16:creationId xmlns:a16="http://schemas.microsoft.com/office/drawing/2014/main" id="{F2BDBB09-349A-20D8-C681-9054136018F6}"/>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a:extLst>
                  <a:ext uri="{FF2B5EF4-FFF2-40B4-BE49-F238E27FC236}">
                    <a16:creationId xmlns:a16="http://schemas.microsoft.com/office/drawing/2014/main" id="{2A0C195F-8612-25CA-F77D-F994794E03A8}"/>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a:extLst>
                <a:ext uri="{FF2B5EF4-FFF2-40B4-BE49-F238E27FC236}">
                  <a16:creationId xmlns:a16="http://schemas.microsoft.com/office/drawing/2014/main" id="{A98C1C23-97D2-DB42-3325-403A2AC43B5B}"/>
                </a:ext>
              </a:extLst>
            </p:cNvPr>
            <p:cNvGrpSpPr/>
            <p:nvPr/>
          </p:nvGrpSpPr>
          <p:grpSpPr>
            <a:xfrm>
              <a:off x="729630" y="975085"/>
              <a:ext cx="255615" cy="254967"/>
              <a:chOff x="6184139" y="1220827"/>
              <a:chExt cx="451696" cy="450552"/>
            </a:xfrm>
          </p:grpSpPr>
          <p:sp>
            <p:nvSpPr>
              <p:cNvPr id="1048" name="Google Shape;1048;p41">
                <a:extLst>
                  <a:ext uri="{FF2B5EF4-FFF2-40B4-BE49-F238E27FC236}">
                    <a16:creationId xmlns:a16="http://schemas.microsoft.com/office/drawing/2014/main" id="{7BD8045F-3CD5-2F0E-94A1-BB7EAC6F85A0}"/>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a:extLst>
                  <a:ext uri="{FF2B5EF4-FFF2-40B4-BE49-F238E27FC236}">
                    <a16:creationId xmlns:a16="http://schemas.microsoft.com/office/drawing/2014/main" id="{A703CC89-0B17-C6DC-0F8F-9A7BDF7CAE65}"/>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a:extLst>
                  <a:ext uri="{FF2B5EF4-FFF2-40B4-BE49-F238E27FC236}">
                    <a16:creationId xmlns:a16="http://schemas.microsoft.com/office/drawing/2014/main" id="{A4822E41-BCE6-D162-3E32-C362C31669CD}"/>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a:extLst>
                <a:ext uri="{FF2B5EF4-FFF2-40B4-BE49-F238E27FC236}">
                  <a16:creationId xmlns:a16="http://schemas.microsoft.com/office/drawing/2014/main" id="{C5AA3FFA-174D-C84F-2A3E-58771B1D2013}"/>
                </a:ext>
              </a:extLst>
            </p:cNvPr>
            <p:cNvGrpSpPr/>
            <p:nvPr/>
          </p:nvGrpSpPr>
          <p:grpSpPr>
            <a:xfrm>
              <a:off x="723837" y="1482615"/>
              <a:ext cx="267223" cy="233165"/>
              <a:chOff x="6908262" y="1240186"/>
              <a:chExt cx="472209" cy="412024"/>
            </a:xfrm>
          </p:grpSpPr>
          <p:sp>
            <p:nvSpPr>
              <p:cNvPr id="1052" name="Google Shape;1052;p41">
                <a:extLst>
                  <a:ext uri="{FF2B5EF4-FFF2-40B4-BE49-F238E27FC236}">
                    <a16:creationId xmlns:a16="http://schemas.microsoft.com/office/drawing/2014/main" id="{78A4A4CC-D81E-0C86-BC09-7C50B8DAABA2}"/>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a:extLst>
                  <a:ext uri="{FF2B5EF4-FFF2-40B4-BE49-F238E27FC236}">
                    <a16:creationId xmlns:a16="http://schemas.microsoft.com/office/drawing/2014/main" id="{31ABC0A1-5837-15EB-4266-D71B66B74DF8}"/>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a:extLst>
                  <a:ext uri="{FF2B5EF4-FFF2-40B4-BE49-F238E27FC236}">
                    <a16:creationId xmlns:a16="http://schemas.microsoft.com/office/drawing/2014/main" id="{8D6E2B8D-FCE8-2827-C4B7-8E7B131C93FF}"/>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a:extLst>
                  <a:ext uri="{FF2B5EF4-FFF2-40B4-BE49-F238E27FC236}">
                    <a16:creationId xmlns:a16="http://schemas.microsoft.com/office/drawing/2014/main" id="{3F45B66C-EF7B-1EBE-8092-363C5512E443}"/>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a:extLst>
                  <a:ext uri="{FF2B5EF4-FFF2-40B4-BE49-F238E27FC236}">
                    <a16:creationId xmlns:a16="http://schemas.microsoft.com/office/drawing/2014/main" id="{35A0146F-B4D6-1DB4-976C-03702D6CDB3A}"/>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a:extLst>
                  <a:ext uri="{FF2B5EF4-FFF2-40B4-BE49-F238E27FC236}">
                    <a16:creationId xmlns:a16="http://schemas.microsoft.com/office/drawing/2014/main" id="{82356DCB-174F-B4FE-2274-4718D50A46DF}"/>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a:extLst>
                  <a:ext uri="{FF2B5EF4-FFF2-40B4-BE49-F238E27FC236}">
                    <a16:creationId xmlns:a16="http://schemas.microsoft.com/office/drawing/2014/main" id="{A63C5E4F-EB49-A871-D38E-0FB183C2F119}"/>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a:extLst>
                  <a:ext uri="{FF2B5EF4-FFF2-40B4-BE49-F238E27FC236}">
                    <a16:creationId xmlns:a16="http://schemas.microsoft.com/office/drawing/2014/main" id="{90151F92-D719-DE3E-B609-2C60FB7F3959}"/>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a:extLst>
                <a:ext uri="{FF2B5EF4-FFF2-40B4-BE49-F238E27FC236}">
                  <a16:creationId xmlns:a16="http://schemas.microsoft.com/office/drawing/2014/main" id="{253ABDEF-3C18-0B59-C055-6D55BAB0DFE3}"/>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a:extLst>
                <a:ext uri="{FF2B5EF4-FFF2-40B4-BE49-F238E27FC236}">
                  <a16:creationId xmlns:a16="http://schemas.microsoft.com/office/drawing/2014/main" id="{96FFC814-5F77-999F-45EA-0E01DE520AEA}"/>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a:extLst>
                <a:ext uri="{FF2B5EF4-FFF2-40B4-BE49-F238E27FC236}">
                  <a16:creationId xmlns:a16="http://schemas.microsoft.com/office/drawing/2014/main" id="{4184034F-E502-BE37-E09B-27AD8C568706}"/>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a:extLst>
                <a:ext uri="{FF2B5EF4-FFF2-40B4-BE49-F238E27FC236}">
                  <a16:creationId xmlns:a16="http://schemas.microsoft.com/office/drawing/2014/main" id="{E38D5796-97A2-4086-B4C3-D3B4B3061C3B}"/>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a:extLst>
                <a:ext uri="{FF2B5EF4-FFF2-40B4-BE49-F238E27FC236}">
                  <a16:creationId xmlns:a16="http://schemas.microsoft.com/office/drawing/2014/main" id="{94FCD407-A0BC-02A9-1DFF-CA98EF9395B0}"/>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a:extLst>
              <a:ext uri="{FF2B5EF4-FFF2-40B4-BE49-F238E27FC236}">
                <a16:creationId xmlns:a16="http://schemas.microsoft.com/office/drawing/2014/main" id="{AE909000-419B-B563-C517-7F15F36F019A}"/>
              </a:ext>
            </a:extLst>
          </p:cNvPr>
          <p:cNvGrpSpPr/>
          <p:nvPr/>
        </p:nvGrpSpPr>
        <p:grpSpPr>
          <a:xfrm>
            <a:off x="2465285" y="552003"/>
            <a:ext cx="599322" cy="250348"/>
            <a:chOff x="2465285" y="552003"/>
            <a:chExt cx="599322" cy="250348"/>
          </a:xfrm>
        </p:grpSpPr>
        <p:sp>
          <p:nvSpPr>
            <p:cNvPr id="1066" name="Google Shape;1066;p41">
              <a:extLst>
                <a:ext uri="{FF2B5EF4-FFF2-40B4-BE49-F238E27FC236}">
                  <a16:creationId xmlns:a16="http://schemas.microsoft.com/office/drawing/2014/main" id="{BDA2C833-049F-EBC7-C4D3-C7482A9B1DBF}"/>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a:extLst>
                <a:ext uri="{FF2B5EF4-FFF2-40B4-BE49-F238E27FC236}">
                  <a16:creationId xmlns:a16="http://schemas.microsoft.com/office/drawing/2014/main" id="{C3F7A58D-914B-2459-125A-A86246B0F52A}"/>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a:extLst>
                <a:ext uri="{FF2B5EF4-FFF2-40B4-BE49-F238E27FC236}">
                  <a16:creationId xmlns:a16="http://schemas.microsoft.com/office/drawing/2014/main" id="{76267C34-59F3-94F3-8E42-CECFC37AD2D0}"/>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a:extLst>
                <a:ext uri="{FF2B5EF4-FFF2-40B4-BE49-F238E27FC236}">
                  <a16:creationId xmlns:a16="http://schemas.microsoft.com/office/drawing/2014/main" id="{D0CDB502-FC14-E4A2-EE63-859FFF92894C}"/>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a:extLst>
              <a:ext uri="{FF2B5EF4-FFF2-40B4-BE49-F238E27FC236}">
                <a16:creationId xmlns:a16="http://schemas.microsoft.com/office/drawing/2014/main" id="{BCF2B708-DD98-2680-7DD9-C0A1AB4C8A40}"/>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pic>
        <p:nvPicPr>
          <p:cNvPr id="3" name="Picture 2">
            <a:extLst>
              <a:ext uri="{FF2B5EF4-FFF2-40B4-BE49-F238E27FC236}">
                <a16:creationId xmlns:a16="http://schemas.microsoft.com/office/drawing/2014/main" id="{C74224A2-08B4-2B6F-DC7E-594FF9AF7052}"/>
              </a:ext>
            </a:extLst>
          </p:cNvPr>
          <p:cNvPicPr>
            <a:picLocks noChangeAspect="1"/>
          </p:cNvPicPr>
          <p:nvPr/>
        </p:nvPicPr>
        <p:blipFill>
          <a:blip r:embed="rId3"/>
          <a:stretch>
            <a:fillRect/>
          </a:stretch>
        </p:blipFill>
        <p:spPr>
          <a:xfrm>
            <a:off x="2269202" y="1693335"/>
            <a:ext cx="1926205" cy="2570190"/>
          </a:xfrm>
          <a:prstGeom prst="rect">
            <a:avLst/>
          </a:prstGeom>
        </p:spPr>
      </p:pic>
      <p:pic>
        <p:nvPicPr>
          <p:cNvPr id="8" name="Picture 7">
            <a:extLst>
              <a:ext uri="{FF2B5EF4-FFF2-40B4-BE49-F238E27FC236}">
                <a16:creationId xmlns:a16="http://schemas.microsoft.com/office/drawing/2014/main" id="{1361219E-305C-C883-77DC-D4F79C81EF8A}"/>
              </a:ext>
            </a:extLst>
          </p:cNvPr>
          <p:cNvPicPr>
            <a:picLocks noChangeAspect="1"/>
          </p:cNvPicPr>
          <p:nvPr/>
        </p:nvPicPr>
        <p:blipFill>
          <a:blip r:embed="rId4"/>
          <a:stretch>
            <a:fillRect/>
          </a:stretch>
        </p:blipFill>
        <p:spPr>
          <a:xfrm>
            <a:off x="4337453" y="1364284"/>
            <a:ext cx="4099614" cy="3274717"/>
          </a:xfrm>
          <a:prstGeom prst="rect">
            <a:avLst/>
          </a:prstGeom>
        </p:spPr>
      </p:pic>
    </p:spTree>
    <p:extLst>
      <p:ext uri="{BB962C8B-B14F-4D97-AF65-F5344CB8AC3E}">
        <p14:creationId xmlns:p14="http://schemas.microsoft.com/office/powerpoint/2010/main" val="3192968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C9A30FE9-0F57-9076-7B64-F2A0FB94D420}"/>
            </a:ext>
          </a:extLst>
        </p:cNvPr>
        <p:cNvGrpSpPr/>
        <p:nvPr/>
      </p:nvGrpSpPr>
      <p:grpSpPr>
        <a:xfrm>
          <a:off x="0" y="0"/>
          <a:ext cx="0" cy="0"/>
          <a:chOff x="0" y="0"/>
          <a:chExt cx="0" cy="0"/>
        </a:xfrm>
      </p:grpSpPr>
      <p:sp>
        <p:nvSpPr>
          <p:cNvPr id="1039" name="Google Shape;1039;p41">
            <a:extLst>
              <a:ext uri="{FF2B5EF4-FFF2-40B4-BE49-F238E27FC236}">
                <a16:creationId xmlns:a16="http://schemas.microsoft.com/office/drawing/2014/main" id="{8D83F11C-A825-8E4B-2E58-390D59A27584}"/>
              </a:ext>
            </a:extLst>
          </p:cNvPr>
          <p:cNvSpPr txBox="1">
            <a:spLocks noGrp="1"/>
          </p:cNvSpPr>
          <p:nvPr>
            <p:ph type="title"/>
          </p:nvPr>
        </p:nvSpPr>
        <p:spPr>
          <a:xfrm>
            <a:off x="2286331" y="-130338"/>
            <a:ext cx="7023044" cy="1618589"/>
          </a:xfrm>
          <a:prstGeom prst="rect">
            <a:avLst/>
          </a:prstGeom>
        </p:spPr>
        <p:txBody>
          <a:bodyPr spcFirstLastPara="1" wrap="square" lIns="91425" tIns="0" rIns="91425" bIns="0" anchor="b" anchorCtr="0">
            <a:noAutofit/>
          </a:bodyPr>
          <a:lstStyle/>
          <a:p>
            <a:r>
              <a:rPr lang="en" sz="3200">
                <a:solidFill>
                  <a:schemeClr val="tx1"/>
                </a:solidFill>
              </a:rPr>
              <a:t>(XGBoost) Classification model</a:t>
            </a:r>
          </a:p>
        </p:txBody>
      </p:sp>
      <p:grpSp>
        <p:nvGrpSpPr>
          <p:cNvPr id="1040" name="Google Shape;1040;p41">
            <a:extLst>
              <a:ext uri="{FF2B5EF4-FFF2-40B4-BE49-F238E27FC236}">
                <a16:creationId xmlns:a16="http://schemas.microsoft.com/office/drawing/2014/main" id="{56A13D8C-4230-B948-5D4B-7C85369128C4}"/>
              </a:ext>
            </a:extLst>
          </p:cNvPr>
          <p:cNvGrpSpPr/>
          <p:nvPr/>
        </p:nvGrpSpPr>
        <p:grpSpPr>
          <a:xfrm>
            <a:off x="723837" y="552000"/>
            <a:ext cx="1244188" cy="1640915"/>
            <a:chOff x="723837" y="552000"/>
            <a:chExt cx="1244188" cy="1640915"/>
          </a:xfrm>
        </p:grpSpPr>
        <p:sp>
          <p:nvSpPr>
            <p:cNvPr id="1041" name="Google Shape;1041;p41">
              <a:extLst>
                <a:ext uri="{FF2B5EF4-FFF2-40B4-BE49-F238E27FC236}">
                  <a16:creationId xmlns:a16="http://schemas.microsoft.com/office/drawing/2014/main" id="{B176B1AD-22A6-2CB9-F1B1-61C1EDB16D0C}"/>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a:extLst>
                <a:ext uri="{FF2B5EF4-FFF2-40B4-BE49-F238E27FC236}">
                  <a16:creationId xmlns:a16="http://schemas.microsoft.com/office/drawing/2014/main" id="{7D5455C2-80DA-FF15-5A86-2959B8F5ADE7}"/>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a:extLst>
                <a:ext uri="{FF2B5EF4-FFF2-40B4-BE49-F238E27FC236}">
                  <a16:creationId xmlns:a16="http://schemas.microsoft.com/office/drawing/2014/main" id="{EBBC3F81-1FD4-689A-4AA1-799B70982C33}"/>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a:extLst>
                <a:ext uri="{FF2B5EF4-FFF2-40B4-BE49-F238E27FC236}">
                  <a16:creationId xmlns:a16="http://schemas.microsoft.com/office/drawing/2014/main" id="{8660533E-8BDA-C9BC-127A-020DB94E79EA}"/>
                </a:ext>
              </a:extLst>
            </p:cNvPr>
            <p:cNvGrpSpPr/>
            <p:nvPr/>
          </p:nvGrpSpPr>
          <p:grpSpPr>
            <a:xfrm>
              <a:off x="729630" y="1968358"/>
              <a:ext cx="255615" cy="224557"/>
              <a:chOff x="6184139" y="1980808"/>
              <a:chExt cx="451696" cy="396814"/>
            </a:xfrm>
          </p:grpSpPr>
          <p:sp>
            <p:nvSpPr>
              <p:cNvPr id="1045" name="Google Shape;1045;p41">
                <a:extLst>
                  <a:ext uri="{FF2B5EF4-FFF2-40B4-BE49-F238E27FC236}">
                    <a16:creationId xmlns:a16="http://schemas.microsoft.com/office/drawing/2014/main" id="{71776436-C5D3-B69A-C7C2-F1ED86F2774F}"/>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a:extLst>
                  <a:ext uri="{FF2B5EF4-FFF2-40B4-BE49-F238E27FC236}">
                    <a16:creationId xmlns:a16="http://schemas.microsoft.com/office/drawing/2014/main" id="{78CFED46-33E3-3FC6-62E1-1F5161560ADB}"/>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a:extLst>
                <a:ext uri="{FF2B5EF4-FFF2-40B4-BE49-F238E27FC236}">
                  <a16:creationId xmlns:a16="http://schemas.microsoft.com/office/drawing/2014/main" id="{F6AE53EA-E474-5C5D-E052-5E7906FC1FE0}"/>
                </a:ext>
              </a:extLst>
            </p:cNvPr>
            <p:cNvGrpSpPr/>
            <p:nvPr/>
          </p:nvGrpSpPr>
          <p:grpSpPr>
            <a:xfrm>
              <a:off x="729630" y="975085"/>
              <a:ext cx="255615" cy="254967"/>
              <a:chOff x="6184139" y="1220827"/>
              <a:chExt cx="451696" cy="450552"/>
            </a:xfrm>
          </p:grpSpPr>
          <p:sp>
            <p:nvSpPr>
              <p:cNvPr id="1048" name="Google Shape;1048;p41">
                <a:extLst>
                  <a:ext uri="{FF2B5EF4-FFF2-40B4-BE49-F238E27FC236}">
                    <a16:creationId xmlns:a16="http://schemas.microsoft.com/office/drawing/2014/main" id="{97DA2070-689C-753E-2A09-6646E7553EC5}"/>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a:extLst>
                  <a:ext uri="{FF2B5EF4-FFF2-40B4-BE49-F238E27FC236}">
                    <a16:creationId xmlns:a16="http://schemas.microsoft.com/office/drawing/2014/main" id="{3CC12A11-AA3E-A8AD-B53E-E198157DA57C}"/>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a:extLst>
                  <a:ext uri="{FF2B5EF4-FFF2-40B4-BE49-F238E27FC236}">
                    <a16:creationId xmlns:a16="http://schemas.microsoft.com/office/drawing/2014/main" id="{78866A7A-2262-F295-50B8-7EF3111B528C}"/>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a:extLst>
                <a:ext uri="{FF2B5EF4-FFF2-40B4-BE49-F238E27FC236}">
                  <a16:creationId xmlns:a16="http://schemas.microsoft.com/office/drawing/2014/main" id="{EB98675E-1BA3-0ED9-2484-1679C7420A6D}"/>
                </a:ext>
              </a:extLst>
            </p:cNvPr>
            <p:cNvGrpSpPr/>
            <p:nvPr/>
          </p:nvGrpSpPr>
          <p:grpSpPr>
            <a:xfrm>
              <a:off x="723837" y="1482615"/>
              <a:ext cx="267223" cy="233165"/>
              <a:chOff x="6908262" y="1240186"/>
              <a:chExt cx="472209" cy="412024"/>
            </a:xfrm>
          </p:grpSpPr>
          <p:sp>
            <p:nvSpPr>
              <p:cNvPr id="1052" name="Google Shape;1052;p41">
                <a:extLst>
                  <a:ext uri="{FF2B5EF4-FFF2-40B4-BE49-F238E27FC236}">
                    <a16:creationId xmlns:a16="http://schemas.microsoft.com/office/drawing/2014/main" id="{9547EBAE-4417-8848-5281-857B2FC48167}"/>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a:extLst>
                  <a:ext uri="{FF2B5EF4-FFF2-40B4-BE49-F238E27FC236}">
                    <a16:creationId xmlns:a16="http://schemas.microsoft.com/office/drawing/2014/main" id="{1EF1E36A-FCEC-E682-9D2B-2B14A46E78FA}"/>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a:extLst>
                  <a:ext uri="{FF2B5EF4-FFF2-40B4-BE49-F238E27FC236}">
                    <a16:creationId xmlns:a16="http://schemas.microsoft.com/office/drawing/2014/main" id="{3BD46BD8-5AEA-316E-B21C-5A2711E303DF}"/>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a:extLst>
                  <a:ext uri="{FF2B5EF4-FFF2-40B4-BE49-F238E27FC236}">
                    <a16:creationId xmlns:a16="http://schemas.microsoft.com/office/drawing/2014/main" id="{9D347474-40ED-4408-07F4-BBFE1A6CA528}"/>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a:extLst>
                  <a:ext uri="{FF2B5EF4-FFF2-40B4-BE49-F238E27FC236}">
                    <a16:creationId xmlns:a16="http://schemas.microsoft.com/office/drawing/2014/main" id="{F23B3B92-34BB-5436-4AAA-B552719ED4D5}"/>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a:extLst>
                  <a:ext uri="{FF2B5EF4-FFF2-40B4-BE49-F238E27FC236}">
                    <a16:creationId xmlns:a16="http://schemas.microsoft.com/office/drawing/2014/main" id="{4CB73F66-4BA9-D24F-4741-2E6884B470A0}"/>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a:extLst>
                  <a:ext uri="{FF2B5EF4-FFF2-40B4-BE49-F238E27FC236}">
                    <a16:creationId xmlns:a16="http://schemas.microsoft.com/office/drawing/2014/main" id="{F583E850-7E34-09EC-8115-8D55EF212E52}"/>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a:extLst>
                  <a:ext uri="{FF2B5EF4-FFF2-40B4-BE49-F238E27FC236}">
                    <a16:creationId xmlns:a16="http://schemas.microsoft.com/office/drawing/2014/main" id="{22ECB06C-1D99-A1DA-5BCB-D8D45B4297CC}"/>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a:extLst>
                <a:ext uri="{FF2B5EF4-FFF2-40B4-BE49-F238E27FC236}">
                  <a16:creationId xmlns:a16="http://schemas.microsoft.com/office/drawing/2014/main" id="{D577BFFD-0C30-AD7E-6D0D-F50C47C33EFB}"/>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a:extLst>
                <a:ext uri="{FF2B5EF4-FFF2-40B4-BE49-F238E27FC236}">
                  <a16:creationId xmlns:a16="http://schemas.microsoft.com/office/drawing/2014/main" id="{473C6E29-6E8A-E984-DCEF-4467F25DEA9C}"/>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a:extLst>
                <a:ext uri="{FF2B5EF4-FFF2-40B4-BE49-F238E27FC236}">
                  <a16:creationId xmlns:a16="http://schemas.microsoft.com/office/drawing/2014/main" id="{48D87D85-D37A-D0EC-71C2-5412835F4F08}"/>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a:extLst>
                <a:ext uri="{FF2B5EF4-FFF2-40B4-BE49-F238E27FC236}">
                  <a16:creationId xmlns:a16="http://schemas.microsoft.com/office/drawing/2014/main" id="{7D32B040-7C1E-AE83-80D1-25BD81FCC437}"/>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a:extLst>
                <a:ext uri="{FF2B5EF4-FFF2-40B4-BE49-F238E27FC236}">
                  <a16:creationId xmlns:a16="http://schemas.microsoft.com/office/drawing/2014/main" id="{84070734-C0AB-0BFA-183A-6FA6D02C41E4}"/>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a:extLst>
              <a:ext uri="{FF2B5EF4-FFF2-40B4-BE49-F238E27FC236}">
                <a16:creationId xmlns:a16="http://schemas.microsoft.com/office/drawing/2014/main" id="{40967206-2EA7-B6E6-ABD0-51C89DE24BC7}"/>
              </a:ext>
            </a:extLst>
          </p:cNvPr>
          <p:cNvGrpSpPr/>
          <p:nvPr/>
        </p:nvGrpSpPr>
        <p:grpSpPr>
          <a:xfrm>
            <a:off x="2465285" y="552003"/>
            <a:ext cx="599322" cy="250348"/>
            <a:chOff x="2465285" y="552003"/>
            <a:chExt cx="599322" cy="250348"/>
          </a:xfrm>
        </p:grpSpPr>
        <p:sp>
          <p:nvSpPr>
            <p:cNvPr id="1066" name="Google Shape;1066;p41">
              <a:extLst>
                <a:ext uri="{FF2B5EF4-FFF2-40B4-BE49-F238E27FC236}">
                  <a16:creationId xmlns:a16="http://schemas.microsoft.com/office/drawing/2014/main" id="{095354C0-48A0-CDDA-3FCC-107D8FC59B38}"/>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a:extLst>
                <a:ext uri="{FF2B5EF4-FFF2-40B4-BE49-F238E27FC236}">
                  <a16:creationId xmlns:a16="http://schemas.microsoft.com/office/drawing/2014/main" id="{BD2B83B5-DB55-C1B9-73B6-D178FE9D2BE7}"/>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a:extLst>
                <a:ext uri="{FF2B5EF4-FFF2-40B4-BE49-F238E27FC236}">
                  <a16:creationId xmlns:a16="http://schemas.microsoft.com/office/drawing/2014/main" id="{92E2E9A2-F07F-0632-A645-252D28BD18D1}"/>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a:extLst>
                <a:ext uri="{FF2B5EF4-FFF2-40B4-BE49-F238E27FC236}">
                  <a16:creationId xmlns:a16="http://schemas.microsoft.com/office/drawing/2014/main" id="{D2E96AA5-6C03-01B1-7870-68149571CCD4}"/>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3" name="Picture 2">
            <a:extLst>
              <a:ext uri="{FF2B5EF4-FFF2-40B4-BE49-F238E27FC236}">
                <a16:creationId xmlns:a16="http://schemas.microsoft.com/office/drawing/2014/main" id="{64039ECD-6950-A50E-4A73-08F0023C34D8}"/>
              </a:ext>
            </a:extLst>
          </p:cNvPr>
          <p:cNvPicPr>
            <a:picLocks noChangeAspect="1"/>
          </p:cNvPicPr>
          <p:nvPr/>
        </p:nvPicPr>
        <p:blipFill>
          <a:blip r:embed="rId3"/>
          <a:stretch>
            <a:fillRect/>
          </a:stretch>
        </p:blipFill>
        <p:spPr>
          <a:xfrm>
            <a:off x="2923840" y="1688203"/>
            <a:ext cx="5091488" cy="2803101"/>
          </a:xfrm>
          <a:prstGeom prst="rect">
            <a:avLst/>
          </a:prstGeom>
        </p:spPr>
      </p:pic>
      <p:sp>
        <p:nvSpPr>
          <p:cNvPr id="5" name="Google Shape;1070;p41">
            <a:extLst>
              <a:ext uri="{FF2B5EF4-FFF2-40B4-BE49-F238E27FC236}">
                <a16:creationId xmlns:a16="http://schemas.microsoft.com/office/drawing/2014/main" id="{C526DE86-6463-E28E-45DE-011648673104}"/>
              </a:ext>
            </a:extLst>
          </p:cNvPr>
          <p:cNvSpPr txBox="1"/>
          <p:nvPr/>
        </p:nvSpPr>
        <p:spPr>
          <a:xfrm>
            <a:off x="3256650" y="613650"/>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spTree>
    <p:extLst>
      <p:ext uri="{BB962C8B-B14F-4D97-AF65-F5344CB8AC3E}">
        <p14:creationId xmlns:p14="http://schemas.microsoft.com/office/powerpoint/2010/main" val="3754245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2AD58C59-B37E-E2E7-2501-5C004808E1FD}"/>
            </a:ext>
          </a:extLst>
        </p:cNvPr>
        <p:cNvGrpSpPr/>
        <p:nvPr/>
      </p:nvGrpSpPr>
      <p:grpSpPr>
        <a:xfrm>
          <a:off x="0" y="0"/>
          <a:ext cx="0" cy="0"/>
          <a:chOff x="0" y="0"/>
          <a:chExt cx="0" cy="0"/>
        </a:xfrm>
      </p:grpSpPr>
      <p:sp>
        <p:nvSpPr>
          <p:cNvPr id="1039" name="Google Shape;1039;p41">
            <a:extLst>
              <a:ext uri="{FF2B5EF4-FFF2-40B4-BE49-F238E27FC236}">
                <a16:creationId xmlns:a16="http://schemas.microsoft.com/office/drawing/2014/main" id="{B705167A-6322-C02B-4E36-56D6A9E526AC}"/>
              </a:ext>
            </a:extLst>
          </p:cNvPr>
          <p:cNvSpPr txBox="1">
            <a:spLocks noGrp="1"/>
          </p:cNvSpPr>
          <p:nvPr>
            <p:ph type="title"/>
          </p:nvPr>
        </p:nvSpPr>
        <p:spPr>
          <a:xfrm>
            <a:off x="2286331" y="-130338"/>
            <a:ext cx="7023044" cy="1618589"/>
          </a:xfrm>
          <a:prstGeom prst="rect">
            <a:avLst/>
          </a:prstGeom>
        </p:spPr>
        <p:txBody>
          <a:bodyPr spcFirstLastPara="1" wrap="square" lIns="91425" tIns="0" rIns="91425" bIns="0" anchor="b" anchorCtr="0">
            <a:noAutofit/>
          </a:bodyPr>
          <a:lstStyle/>
          <a:p>
            <a:r>
              <a:rPr lang="en" sz="3200">
                <a:solidFill>
                  <a:schemeClr val="tx1"/>
                </a:solidFill>
              </a:rPr>
              <a:t>Results</a:t>
            </a:r>
          </a:p>
        </p:txBody>
      </p:sp>
      <p:grpSp>
        <p:nvGrpSpPr>
          <p:cNvPr id="1040" name="Google Shape;1040;p41">
            <a:extLst>
              <a:ext uri="{FF2B5EF4-FFF2-40B4-BE49-F238E27FC236}">
                <a16:creationId xmlns:a16="http://schemas.microsoft.com/office/drawing/2014/main" id="{CBD1E712-9F5B-1D6D-702D-A34E926FC43F}"/>
              </a:ext>
            </a:extLst>
          </p:cNvPr>
          <p:cNvGrpSpPr/>
          <p:nvPr/>
        </p:nvGrpSpPr>
        <p:grpSpPr>
          <a:xfrm>
            <a:off x="723837" y="552000"/>
            <a:ext cx="1244188" cy="1640915"/>
            <a:chOff x="723837" y="552000"/>
            <a:chExt cx="1244188" cy="1640915"/>
          </a:xfrm>
        </p:grpSpPr>
        <p:sp>
          <p:nvSpPr>
            <p:cNvPr id="1041" name="Google Shape;1041;p41">
              <a:extLst>
                <a:ext uri="{FF2B5EF4-FFF2-40B4-BE49-F238E27FC236}">
                  <a16:creationId xmlns:a16="http://schemas.microsoft.com/office/drawing/2014/main" id="{EB5D5605-9106-CBDC-44B5-DC9B4F048920}"/>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a:extLst>
                <a:ext uri="{FF2B5EF4-FFF2-40B4-BE49-F238E27FC236}">
                  <a16:creationId xmlns:a16="http://schemas.microsoft.com/office/drawing/2014/main" id="{312B96D3-B482-5DD0-CB36-8D15382B5A21}"/>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a:extLst>
                <a:ext uri="{FF2B5EF4-FFF2-40B4-BE49-F238E27FC236}">
                  <a16:creationId xmlns:a16="http://schemas.microsoft.com/office/drawing/2014/main" id="{78ADB4EC-A33C-49BB-5C08-1E03A3E81704}"/>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a:extLst>
                <a:ext uri="{FF2B5EF4-FFF2-40B4-BE49-F238E27FC236}">
                  <a16:creationId xmlns:a16="http://schemas.microsoft.com/office/drawing/2014/main" id="{6DA62795-891A-F27B-6580-AE453378DAC7}"/>
                </a:ext>
              </a:extLst>
            </p:cNvPr>
            <p:cNvGrpSpPr/>
            <p:nvPr/>
          </p:nvGrpSpPr>
          <p:grpSpPr>
            <a:xfrm>
              <a:off x="729630" y="1968358"/>
              <a:ext cx="255615" cy="224557"/>
              <a:chOff x="6184139" y="1980808"/>
              <a:chExt cx="451696" cy="396814"/>
            </a:xfrm>
          </p:grpSpPr>
          <p:sp>
            <p:nvSpPr>
              <p:cNvPr id="1045" name="Google Shape;1045;p41">
                <a:extLst>
                  <a:ext uri="{FF2B5EF4-FFF2-40B4-BE49-F238E27FC236}">
                    <a16:creationId xmlns:a16="http://schemas.microsoft.com/office/drawing/2014/main" id="{C9C6B00F-EBF3-5649-F56F-71C84787ABEE}"/>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a:extLst>
                  <a:ext uri="{FF2B5EF4-FFF2-40B4-BE49-F238E27FC236}">
                    <a16:creationId xmlns:a16="http://schemas.microsoft.com/office/drawing/2014/main" id="{DEBA0DF4-C5A2-5E8D-2F12-0643EE9862D9}"/>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a:extLst>
                <a:ext uri="{FF2B5EF4-FFF2-40B4-BE49-F238E27FC236}">
                  <a16:creationId xmlns:a16="http://schemas.microsoft.com/office/drawing/2014/main" id="{ED970D62-9CFB-F46E-87AC-D02202A57AAA}"/>
                </a:ext>
              </a:extLst>
            </p:cNvPr>
            <p:cNvGrpSpPr/>
            <p:nvPr/>
          </p:nvGrpSpPr>
          <p:grpSpPr>
            <a:xfrm>
              <a:off x="729630" y="975085"/>
              <a:ext cx="255615" cy="254967"/>
              <a:chOff x="6184139" y="1220827"/>
              <a:chExt cx="451696" cy="450552"/>
            </a:xfrm>
          </p:grpSpPr>
          <p:sp>
            <p:nvSpPr>
              <p:cNvPr id="1048" name="Google Shape;1048;p41">
                <a:extLst>
                  <a:ext uri="{FF2B5EF4-FFF2-40B4-BE49-F238E27FC236}">
                    <a16:creationId xmlns:a16="http://schemas.microsoft.com/office/drawing/2014/main" id="{8D88DEF0-707A-8543-209A-5B054640623A}"/>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a:extLst>
                  <a:ext uri="{FF2B5EF4-FFF2-40B4-BE49-F238E27FC236}">
                    <a16:creationId xmlns:a16="http://schemas.microsoft.com/office/drawing/2014/main" id="{E7A100DF-D9F4-6A53-CEAC-6C958B7A3A15}"/>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a:extLst>
                  <a:ext uri="{FF2B5EF4-FFF2-40B4-BE49-F238E27FC236}">
                    <a16:creationId xmlns:a16="http://schemas.microsoft.com/office/drawing/2014/main" id="{F4047250-ECEB-DA6B-1685-A369D9B55347}"/>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a:extLst>
                <a:ext uri="{FF2B5EF4-FFF2-40B4-BE49-F238E27FC236}">
                  <a16:creationId xmlns:a16="http://schemas.microsoft.com/office/drawing/2014/main" id="{74EB48B4-F2CC-BE60-BC06-CFEF31E47681}"/>
                </a:ext>
              </a:extLst>
            </p:cNvPr>
            <p:cNvGrpSpPr/>
            <p:nvPr/>
          </p:nvGrpSpPr>
          <p:grpSpPr>
            <a:xfrm>
              <a:off x="723837" y="1482615"/>
              <a:ext cx="267223" cy="233165"/>
              <a:chOff x="6908262" y="1240186"/>
              <a:chExt cx="472209" cy="412024"/>
            </a:xfrm>
          </p:grpSpPr>
          <p:sp>
            <p:nvSpPr>
              <p:cNvPr id="1052" name="Google Shape;1052;p41">
                <a:extLst>
                  <a:ext uri="{FF2B5EF4-FFF2-40B4-BE49-F238E27FC236}">
                    <a16:creationId xmlns:a16="http://schemas.microsoft.com/office/drawing/2014/main" id="{DBD8C415-64A7-9EB3-0422-E6A021A223D5}"/>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a:extLst>
                  <a:ext uri="{FF2B5EF4-FFF2-40B4-BE49-F238E27FC236}">
                    <a16:creationId xmlns:a16="http://schemas.microsoft.com/office/drawing/2014/main" id="{660B735C-B732-4BE7-DE41-FC575F684F36}"/>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a:extLst>
                  <a:ext uri="{FF2B5EF4-FFF2-40B4-BE49-F238E27FC236}">
                    <a16:creationId xmlns:a16="http://schemas.microsoft.com/office/drawing/2014/main" id="{DA267E21-2F44-CCF3-4C81-3BCFD6CF2589}"/>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a:extLst>
                  <a:ext uri="{FF2B5EF4-FFF2-40B4-BE49-F238E27FC236}">
                    <a16:creationId xmlns:a16="http://schemas.microsoft.com/office/drawing/2014/main" id="{B001AC0E-F5BC-E8C0-27A3-ED84E8FF0491}"/>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a:extLst>
                  <a:ext uri="{FF2B5EF4-FFF2-40B4-BE49-F238E27FC236}">
                    <a16:creationId xmlns:a16="http://schemas.microsoft.com/office/drawing/2014/main" id="{F8517E65-42BC-AFB9-77B9-C479782B6B06}"/>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a:extLst>
                  <a:ext uri="{FF2B5EF4-FFF2-40B4-BE49-F238E27FC236}">
                    <a16:creationId xmlns:a16="http://schemas.microsoft.com/office/drawing/2014/main" id="{8B855B75-6457-FA7A-6E65-9E276958BDA7}"/>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a:extLst>
                  <a:ext uri="{FF2B5EF4-FFF2-40B4-BE49-F238E27FC236}">
                    <a16:creationId xmlns:a16="http://schemas.microsoft.com/office/drawing/2014/main" id="{BE972995-F7A4-8F45-42C5-A518668624AD}"/>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a:extLst>
                  <a:ext uri="{FF2B5EF4-FFF2-40B4-BE49-F238E27FC236}">
                    <a16:creationId xmlns:a16="http://schemas.microsoft.com/office/drawing/2014/main" id="{55FC5F83-1423-81CE-2B90-D1D18FED3456}"/>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a:extLst>
                <a:ext uri="{FF2B5EF4-FFF2-40B4-BE49-F238E27FC236}">
                  <a16:creationId xmlns:a16="http://schemas.microsoft.com/office/drawing/2014/main" id="{DBB317F0-9B96-017F-0A3A-88564E946FBE}"/>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a:extLst>
                <a:ext uri="{FF2B5EF4-FFF2-40B4-BE49-F238E27FC236}">
                  <a16:creationId xmlns:a16="http://schemas.microsoft.com/office/drawing/2014/main" id="{BDD5D0CE-2548-4AB9-98F8-A33BD2661C32}"/>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a:extLst>
                <a:ext uri="{FF2B5EF4-FFF2-40B4-BE49-F238E27FC236}">
                  <a16:creationId xmlns:a16="http://schemas.microsoft.com/office/drawing/2014/main" id="{DC443762-ECD1-2CC8-3A57-12ADEACE7442}"/>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a:extLst>
                <a:ext uri="{FF2B5EF4-FFF2-40B4-BE49-F238E27FC236}">
                  <a16:creationId xmlns:a16="http://schemas.microsoft.com/office/drawing/2014/main" id="{3A5A6E2D-A97E-7092-942E-DCE3ED37700B}"/>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a:extLst>
                <a:ext uri="{FF2B5EF4-FFF2-40B4-BE49-F238E27FC236}">
                  <a16:creationId xmlns:a16="http://schemas.microsoft.com/office/drawing/2014/main" id="{C3733992-47E7-4048-925B-D888B7FC6777}"/>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a:extLst>
              <a:ext uri="{FF2B5EF4-FFF2-40B4-BE49-F238E27FC236}">
                <a16:creationId xmlns:a16="http://schemas.microsoft.com/office/drawing/2014/main" id="{777CFA8D-FC05-A6DB-033E-1CD7D6B92566}"/>
              </a:ext>
            </a:extLst>
          </p:cNvPr>
          <p:cNvGrpSpPr/>
          <p:nvPr/>
        </p:nvGrpSpPr>
        <p:grpSpPr>
          <a:xfrm>
            <a:off x="2465285" y="552003"/>
            <a:ext cx="599322" cy="250348"/>
            <a:chOff x="2465285" y="552003"/>
            <a:chExt cx="599322" cy="250348"/>
          </a:xfrm>
        </p:grpSpPr>
        <p:sp>
          <p:nvSpPr>
            <p:cNvPr id="1066" name="Google Shape;1066;p41">
              <a:extLst>
                <a:ext uri="{FF2B5EF4-FFF2-40B4-BE49-F238E27FC236}">
                  <a16:creationId xmlns:a16="http://schemas.microsoft.com/office/drawing/2014/main" id="{0E5EFC54-1745-2A49-21C8-A276B4B33B57}"/>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a:extLst>
                <a:ext uri="{FF2B5EF4-FFF2-40B4-BE49-F238E27FC236}">
                  <a16:creationId xmlns:a16="http://schemas.microsoft.com/office/drawing/2014/main" id="{42A5FC74-EEA5-0E1F-FAE0-A7E3B2A2B795}"/>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a:extLst>
                <a:ext uri="{FF2B5EF4-FFF2-40B4-BE49-F238E27FC236}">
                  <a16:creationId xmlns:a16="http://schemas.microsoft.com/office/drawing/2014/main" id="{1BE4C4B8-2243-434E-7BEB-6A888807CF97}"/>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a:extLst>
                <a:ext uri="{FF2B5EF4-FFF2-40B4-BE49-F238E27FC236}">
                  <a16:creationId xmlns:a16="http://schemas.microsoft.com/office/drawing/2014/main" id="{AE3BDA22-878D-D31C-3DCA-1C753230EBE3}"/>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4" name="Picture 3">
            <a:extLst>
              <a:ext uri="{FF2B5EF4-FFF2-40B4-BE49-F238E27FC236}">
                <a16:creationId xmlns:a16="http://schemas.microsoft.com/office/drawing/2014/main" id="{A0244C8C-B022-37CF-A3BD-8C1E8EA9E63A}"/>
              </a:ext>
            </a:extLst>
          </p:cNvPr>
          <p:cNvPicPr>
            <a:picLocks noChangeAspect="1"/>
          </p:cNvPicPr>
          <p:nvPr/>
        </p:nvPicPr>
        <p:blipFill>
          <a:blip r:embed="rId3"/>
          <a:stretch>
            <a:fillRect/>
          </a:stretch>
        </p:blipFill>
        <p:spPr>
          <a:xfrm>
            <a:off x="2140623" y="1715780"/>
            <a:ext cx="2074462" cy="2629920"/>
          </a:xfrm>
          <a:prstGeom prst="rect">
            <a:avLst/>
          </a:prstGeom>
        </p:spPr>
      </p:pic>
      <p:pic>
        <p:nvPicPr>
          <p:cNvPr id="6" name="Picture 5">
            <a:extLst>
              <a:ext uri="{FF2B5EF4-FFF2-40B4-BE49-F238E27FC236}">
                <a16:creationId xmlns:a16="http://schemas.microsoft.com/office/drawing/2014/main" id="{C97F8C0F-AB8D-BC80-5749-5F44AA61CBAA}"/>
              </a:ext>
            </a:extLst>
          </p:cNvPr>
          <p:cNvPicPr>
            <a:picLocks noChangeAspect="1"/>
          </p:cNvPicPr>
          <p:nvPr/>
        </p:nvPicPr>
        <p:blipFill>
          <a:blip r:embed="rId4"/>
          <a:stretch>
            <a:fillRect/>
          </a:stretch>
        </p:blipFill>
        <p:spPr>
          <a:xfrm>
            <a:off x="4346058" y="1158542"/>
            <a:ext cx="4291158" cy="3427720"/>
          </a:xfrm>
          <a:prstGeom prst="rect">
            <a:avLst/>
          </a:prstGeom>
        </p:spPr>
      </p:pic>
      <p:sp>
        <p:nvSpPr>
          <p:cNvPr id="10" name="Google Shape;1070;p41">
            <a:extLst>
              <a:ext uri="{FF2B5EF4-FFF2-40B4-BE49-F238E27FC236}">
                <a16:creationId xmlns:a16="http://schemas.microsoft.com/office/drawing/2014/main" id="{655D463D-C3BC-3C47-C43A-84F5F8D845F6}"/>
              </a:ext>
            </a:extLst>
          </p:cNvPr>
          <p:cNvSpPr txBox="1"/>
          <p:nvPr/>
        </p:nvSpPr>
        <p:spPr>
          <a:xfrm>
            <a:off x="3256650" y="613650"/>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spTree>
    <p:extLst>
      <p:ext uri="{BB962C8B-B14F-4D97-AF65-F5344CB8AC3E}">
        <p14:creationId xmlns:p14="http://schemas.microsoft.com/office/powerpoint/2010/main" val="497383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7">
          <a:extLst>
            <a:ext uri="{FF2B5EF4-FFF2-40B4-BE49-F238E27FC236}">
              <a16:creationId xmlns:a16="http://schemas.microsoft.com/office/drawing/2014/main" id="{C6136A62-916B-F664-CC44-769680E99F19}"/>
            </a:ext>
          </a:extLst>
        </p:cNvPr>
        <p:cNvGrpSpPr/>
        <p:nvPr/>
      </p:nvGrpSpPr>
      <p:grpSpPr>
        <a:xfrm>
          <a:off x="0" y="0"/>
          <a:ext cx="0" cy="0"/>
          <a:chOff x="0" y="0"/>
          <a:chExt cx="0" cy="0"/>
        </a:xfrm>
      </p:grpSpPr>
      <p:sp>
        <p:nvSpPr>
          <p:cNvPr id="1039" name="Google Shape;1039;p41">
            <a:extLst>
              <a:ext uri="{FF2B5EF4-FFF2-40B4-BE49-F238E27FC236}">
                <a16:creationId xmlns:a16="http://schemas.microsoft.com/office/drawing/2014/main" id="{1A7D0641-B5CE-ECBA-1C0B-8EE2AF6D500B}"/>
              </a:ext>
            </a:extLst>
          </p:cNvPr>
          <p:cNvSpPr txBox="1">
            <a:spLocks noGrp="1"/>
          </p:cNvSpPr>
          <p:nvPr>
            <p:ph type="title"/>
          </p:nvPr>
        </p:nvSpPr>
        <p:spPr>
          <a:xfrm>
            <a:off x="2286331" y="-130338"/>
            <a:ext cx="7023044" cy="1618589"/>
          </a:xfrm>
          <a:prstGeom prst="rect">
            <a:avLst/>
          </a:prstGeom>
        </p:spPr>
        <p:txBody>
          <a:bodyPr spcFirstLastPara="1" wrap="square" lIns="91425" tIns="0" rIns="91425" bIns="0" anchor="b" anchorCtr="0">
            <a:noAutofit/>
          </a:bodyPr>
          <a:lstStyle/>
          <a:p>
            <a:r>
              <a:rPr lang="en" sz="3200">
                <a:solidFill>
                  <a:schemeClr val="tx1"/>
                </a:solidFill>
              </a:rPr>
              <a:t>Mean Importance</a:t>
            </a:r>
          </a:p>
        </p:txBody>
      </p:sp>
      <p:grpSp>
        <p:nvGrpSpPr>
          <p:cNvPr id="1040" name="Google Shape;1040;p41">
            <a:extLst>
              <a:ext uri="{FF2B5EF4-FFF2-40B4-BE49-F238E27FC236}">
                <a16:creationId xmlns:a16="http://schemas.microsoft.com/office/drawing/2014/main" id="{C785FAB9-8181-254F-E3D7-2AB7D0F1CA31}"/>
              </a:ext>
            </a:extLst>
          </p:cNvPr>
          <p:cNvGrpSpPr/>
          <p:nvPr/>
        </p:nvGrpSpPr>
        <p:grpSpPr>
          <a:xfrm>
            <a:off x="723837" y="552000"/>
            <a:ext cx="1244188" cy="1640915"/>
            <a:chOff x="723837" y="552000"/>
            <a:chExt cx="1244188" cy="1640915"/>
          </a:xfrm>
        </p:grpSpPr>
        <p:sp>
          <p:nvSpPr>
            <p:cNvPr id="1041" name="Google Shape;1041;p41">
              <a:extLst>
                <a:ext uri="{FF2B5EF4-FFF2-40B4-BE49-F238E27FC236}">
                  <a16:creationId xmlns:a16="http://schemas.microsoft.com/office/drawing/2014/main" id="{C32D9654-C6DD-E711-34D3-B896924E0175}"/>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a:extLst>
                <a:ext uri="{FF2B5EF4-FFF2-40B4-BE49-F238E27FC236}">
                  <a16:creationId xmlns:a16="http://schemas.microsoft.com/office/drawing/2014/main" id="{D4969764-069D-375E-A51C-CF2E2CB327AE}"/>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a:extLst>
                <a:ext uri="{FF2B5EF4-FFF2-40B4-BE49-F238E27FC236}">
                  <a16:creationId xmlns:a16="http://schemas.microsoft.com/office/drawing/2014/main" id="{0B2260F5-2315-71F0-F5B6-B48A4075FECC}"/>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a:extLst>
                <a:ext uri="{FF2B5EF4-FFF2-40B4-BE49-F238E27FC236}">
                  <a16:creationId xmlns:a16="http://schemas.microsoft.com/office/drawing/2014/main" id="{22DC745E-81F7-0691-AA55-38F9972F3A8C}"/>
                </a:ext>
              </a:extLst>
            </p:cNvPr>
            <p:cNvGrpSpPr/>
            <p:nvPr/>
          </p:nvGrpSpPr>
          <p:grpSpPr>
            <a:xfrm>
              <a:off x="729630" y="1968358"/>
              <a:ext cx="255615" cy="224557"/>
              <a:chOff x="6184139" y="1980808"/>
              <a:chExt cx="451696" cy="396814"/>
            </a:xfrm>
          </p:grpSpPr>
          <p:sp>
            <p:nvSpPr>
              <p:cNvPr id="1045" name="Google Shape;1045;p41">
                <a:extLst>
                  <a:ext uri="{FF2B5EF4-FFF2-40B4-BE49-F238E27FC236}">
                    <a16:creationId xmlns:a16="http://schemas.microsoft.com/office/drawing/2014/main" id="{170CEBF5-8102-F6B6-6FFF-A594AD7CFB87}"/>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a:extLst>
                  <a:ext uri="{FF2B5EF4-FFF2-40B4-BE49-F238E27FC236}">
                    <a16:creationId xmlns:a16="http://schemas.microsoft.com/office/drawing/2014/main" id="{C3510D95-D607-741B-BC53-BB88DB483D99}"/>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a:extLst>
                <a:ext uri="{FF2B5EF4-FFF2-40B4-BE49-F238E27FC236}">
                  <a16:creationId xmlns:a16="http://schemas.microsoft.com/office/drawing/2014/main" id="{C3EC4166-C735-525E-524C-CEF70D89D914}"/>
                </a:ext>
              </a:extLst>
            </p:cNvPr>
            <p:cNvGrpSpPr/>
            <p:nvPr/>
          </p:nvGrpSpPr>
          <p:grpSpPr>
            <a:xfrm>
              <a:off x="729630" y="975085"/>
              <a:ext cx="255615" cy="254967"/>
              <a:chOff x="6184139" y="1220827"/>
              <a:chExt cx="451696" cy="450552"/>
            </a:xfrm>
          </p:grpSpPr>
          <p:sp>
            <p:nvSpPr>
              <p:cNvPr id="1048" name="Google Shape;1048;p41">
                <a:extLst>
                  <a:ext uri="{FF2B5EF4-FFF2-40B4-BE49-F238E27FC236}">
                    <a16:creationId xmlns:a16="http://schemas.microsoft.com/office/drawing/2014/main" id="{08A623BF-3A00-24CB-1809-504874816E1B}"/>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a:extLst>
                  <a:ext uri="{FF2B5EF4-FFF2-40B4-BE49-F238E27FC236}">
                    <a16:creationId xmlns:a16="http://schemas.microsoft.com/office/drawing/2014/main" id="{830B2F94-2F84-79B4-0E4A-DBE6D42FE211}"/>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a:extLst>
                  <a:ext uri="{FF2B5EF4-FFF2-40B4-BE49-F238E27FC236}">
                    <a16:creationId xmlns:a16="http://schemas.microsoft.com/office/drawing/2014/main" id="{F77CF9B9-149C-3BDF-23F0-008C8C76BE51}"/>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a:extLst>
                <a:ext uri="{FF2B5EF4-FFF2-40B4-BE49-F238E27FC236}">
                  <a16:creationId xmlns:a16="http://schemas.microsoft.com/office/drawing/2014/main" id="{3797210C-6F5C-A7C4-A32A-3BB038A54522}"/>
                </a:ext>
              </a:extLst>
            </p:cNvPr>
            <p:cNvGrpSpPr/>
            <p:nvPr/>
          </p:nvGrpSpPr>
          <p:grpSpPr>
            <a:xfrm>
              <a:off x="723837" y="1482615"/>
              <a:ext cx="267223" cy="233165"/>
              <a:chOff x="6908262" y="1240186"/>
              <a:chExt cx="472209" cy="412024"/>
            </a:xfrm>
          </p:grpSpPr>
          <p:sp>
            <p:nvSpPr>
              <p:cNvPr id="1052" name="Google Shape;1052;p41">
                <a:extLst>
                  <a:ext uri="{FF2B5EF4-FFF2-40B4-BE49-F238E27FC236}">
                    <a16:creationId xmlns:a16="http://schemas.microsoft.com/office/drawing/2014/main" id="{02DBDE4A-E28B-5B5B-9BE7-F6E59711185E}"/>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a:extLst>
                  <a:ext uri="{FF2B5EF4-FFF2-40B4-BE49-F238E27FC236}">
                    <a16:creationId xmlns:a16="http://schemas.microsoft.com/office/drawing/2014/main" id="{03984EF1-CFF5-7D46-B71C-1EEE6D357CAD}"/>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a:extLst>
                  <a:ext uri="{FF2B5EF4-FFF2-40B4-BE49-F238E27FC236}">
                    <a16:creationId xmlns:a16="http://schemas.microsoft.com/office/drawing/2014/main" id="{383EB078-D0F9-7BE7-7B3E-2AAC08837C4C}"/>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a:extLst>
                  <a:ext uri="{FF2B5EF4-FFF2-40B4-BE49-F238E27FC236}">
                    <a16:creationId xmlns:a16="http://schemas.microsoft.com/office/drawing/2014/main" id="{09BADF2C-D731-6797-7EF1-E64FD324719F}"/>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a:extLst>
                  <a:ext uri="{FF2B5EF4-FFF2-40B4-BE49-F238E27FC236}">
                    <a16:creationId xmlns:a16="http://schemas.microsoft.com/office/drawing/2014/main" id="{694A1EDC-3EE1-CF15-3218-E19E025317F1}"/>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a:extLst>
                  <a:ext uri="{FF2B5EF4-FFF2-40B4-BE49-F238E27FC236}">
                    <a16:creationId xmlns:a16="http://schemas.microsoft.com/office/drawing/2014/main" id="{20CC5BE6-3ABB-1BA8-D787-DC31C2F90B80}"/>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a:extLst>
                  <a:ext uri="{FF2B5EF4-FFF2-40B4-BE49-F238E27FC236}">
                    <a16:creationId xmlns:a16="http://schemas.microsoft.com/office/drawing/2014/main" id="{F4371692-D3D2-1B0B-B576-D553C26A4ECB}"/>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a:extLst>
                  <a:ext uri="{FF2B5EF4-FFF2-40B4-BE49-F238E27FC236}">
                    <a16:creationId xmlns:a16="http://schemas.microsoft.com/office/drawing/2014/main" id="{360A7B54-5F7C-4EA5-FEA4-D115716D6225}"/>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a:extLst>
                <a:ext uri="{FF2B5EF4-FFF2-40B4-BE49-F238E27FC236}">
                  <a16:creationId xmlns:a16="http://schemas.microsoft.com/office/drawing/2014/main" id="{9A445AD4-3C61-D18E-E5FC-3337254ECC05}"/>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a:extLst>
                <a:ext uri="{FF2B5EF4-FFF2-40B4-BE49-F238E27FC236}">
                  <a16:creationId xmlns:a16="http://schemas.microsoft.com/office/drawing/2014/main" id="{C618392A-D46A-34A3-57F5-FDF0F1FCAC7A}"/>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a:extLst>
                <a:ext uri="{FF2B5EF4-FFF2-40B4-BE49-F238E27FC236}">
                  <a16:creationId xmlns:a16="http://schemas.microsoft.com/office/drawing/2014/main" id="{99219C95-6CC4-9DB4-6CE5-2A84AC7178BA}"/>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a:extLst>
                <a:ext uri="{FF2B5EF4-FFF2-40B4-BE49-F238E27FC236}">
                  <a16:creationId xmlns:a16="http://schemas.microsoft.com/office/drawing/2014/main" id="{1A6044C1-4A4C-0B23-9874-3109FE7CEC2C}"/>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a:extLst>
                <a:ext uri="{FF2B5EF4-FFF2-40B4-BE49-F238E27FC236}">
                  <a16:creationId xmlns:a16="http://schemas.microsoft.com/office/drawing/2014/main" id="{AEBFC24D-A03C-DF57-87EC-9CF5D829D748}"/>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a:extLst>
              <a:ext uri="{FF2B5EF4-FFF2-40B4-BE49-F238E27FC236}">
                <a16:creationId xmlns:a16="http://schemas.microsoft.com/office/drawing/2014/main" id="{891C045D-C7BF-F3EF-2E77-CBD4097F74F5}"/>
              </a:ext>
            </a:extLst>
          </p:cNvPr>
          <p:cNvGrpSpPr/>
          <p:nvPr/>
        </p:nvGrpSpPr>
        <p:grpSpPr>
          <a:xfrm>
            <a:off x="2465285" y="552003"/>
            <a:ext cx="599322" cy="250348"/>
            <a:chOff x="2465285" y="552003"/>
            <a:chExt cx="599322" cy="250348"/>
          </a:xfrm>
        </p:grpSpPr>
        <p:sp>
          <p:nvSpPr>
            <p:cNvPr id="1066" name="Google Shape;1066;p41">
              <a:extLst>
                <a:ext uri="{FF2B5EF4-FFF2-40B4-BE49-F238E27FC236}">
                  <a16:creationId xmlns:a16="http://schemas.microsoft.com/office/drawing/2014/main" id="{843D2E74-5752-7E34-1805-F70D0D6930E4}"/>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a:extLst>
                <a:ext uri="{FF2B5EF4-FFF2-40B4-BE49-F238E27FC236}">
                  <a16:creationId xmlns:a16="http://schemas.microsoft.com/office/drawing/2014/main" id="{71B03BB0-4523-8E1D-F583-227267B8771F}"/>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a:extLst>
                <a:ext uri="{FF2B5EF4-FFF2-40B4-BE49-F238E27FC236}">
                  <a16:creationId xmlns:a16="http://schemas.microsoft.com/office/drawing/2014/main" id="{47E0C439-CA44-A4F5-5C86-3503F98855D3}"/>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a:extLst>
                <a:ext uri="{FF2B5EF4-FFF2-40B4-BE49-F238E27FC236}">
                  <a16:creationId xmlns:a16="http://schemas.microsoft.com/office/drawing/2014/main" id="{3A5BCE3F-7D4F-2994-626D-0D799D2BA8BA}"/>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pic>
        <p:nvPicPr>
          <p:cNvPr id="3" name="Picture 2">
            <a:extLst>
              <a:ext uri="{FF2B5EF4-FFF2-40B4-BE49-F238E27FC236}">
                <a16:creationId xmlns:a16="http://schemas.microsoft.com/office/drawing/2014/main" id="{1D4D4CB3-824D-5B7B-5EE1-956118326D5B}"/>
              </a:ext>
            </a:extLst>
          </p:cNvPr>
          <p:cNvPicPr>
            <a:picLocks noChangeAspect="1"/>
          </p:cNvPicPr>
          <p:nvPr/>
        </p:nvPicPr>
        <p:blipFill>
          <a:blip r:embed="rId3"/>
          <a:stretch>
            <a:fillRect/>
          </a:stretch>
        </p:blipFill>
        <p:spPr>
          <a:xfrm>
            <a:off x="3256650" y="1526138"/>
            <a:ext cx="3760738" cy="3128149"/>
          </a:xfrm>
          <a:prstGeom prst="rect">
            <a:avLst/>
          </a:prstGeom>
        </p:spPr>
      </p:pic>
      <p:sp>
        <p:nvSpPr>
          <p:cNvPr id="5" name="Google Shape;1070;p41">
            <a:extLst>
              <a:ext uri="{FF2B5EF4-FFF2-40B4-BE49-F238E27FC236}">
                <a16:creationId xmlns:a16="http://schemas.microsoft.com/office/drawing/2014/main" id="{CCD631F8-C935-3C3A-C2D3-67883FE036F2}"/>
              </a:ext>
            </a:extLst>
          </p:cNvPr>
          <p:cNvSpPr txBox="1"/>
          <p:nvPr/>
        </p:nvSpPr>
        <p:spPr>
          <a:xfrm>
            <a:off x="3256650" y="613650"/>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spTree>
    <p:extLst>
      <p:ext uri="{BB962C8B-B14F-4D97-AF65-F5344CB8AC3E}">
        <p14:creationId xmlns:p14="http://schemas.microsoft.com/office/powerpoint/2010/main" val="2088705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6D933B15-5FA9-8514-F103-9D67EAD2C370}"/>
            </a:ext>
          </a:extLst>
        </p:cNvPr>
        <p:cNvGrpSpPr/>
        <p:nvPr/>
      </p:nvGrpSpPr>
      <p:grpSpPr>
        <a:xfrm>
          <a:off x="0" y="0"/>
          <a:ext cx="0" cy="0"/>
          <a:chOff x="0" y="0"/>
          <a:chExt cx="0" cy="0"/>
        </a:xfrm>
      </p:grpSpPr>
      <p:sp>
        <p:nvSpPr>
          <p:cNvPr id="929" name="Google Shape;929;p39">
            <a:extLst>
              <a:ext uri="{FF2B5EF4-FFF2-40B4-BE49-F238E27FC236}">
                <a16:creationId xmlns:a16="http://schemas.microsoft.com/office/drawing/2014/main" id="{6CECB744-773D-0924-366D-F83F2D3AA2F1}"/>
              </a:ext>
            </a:extLst>
          </p:cNvPr>
          <p:cNvSpPr txBox="1">
            <a:spLocks noGrp="1"/>
          </p:cNvSpPr>
          <p:nvPr>
            <p:ph type="subTitle" idx="1"/>
          </p:nvPr>
        </p:nvSpPr>
        <p:spPr>
          <a:xfrm>
            <a:off x="2399925" y="1574011"/>
            <a:ext cx="5658900" cy="1812600"/>
          </a:xfrm>
          <a:prstGeom prst="rect">
            <a:avLst/>
          </a:prstGeom>
        </p:spPr>
        <p:txBody>
          <a:bodyPr spcFirstLastPara="1" wrap="square" lIns="91425" tIns="0" rIns="91425" bIns="0" anchor="t" anchorCtr="0">
            <a:noAutofit/>
          </a:bodyPr>
          <a:lstStyle/>
          <a:p>
            <a:pPr marL="514350" indent="-514350">
              <a:buFont typeface="+mj-lt"/>
              <a:buAutoNum type="arabicPeriod"/>
            </a:pPr>
            <a:r>
              <a:rPr lang="en-US" b="1">
                <a:solidFill>
                  <a:srgbClr val="569CD6"/>
                </a:solidFill>
                <a:latin typeface="Consolas" panose="020B0609020204030204" pitchFamily="49" charset="0"/>
              </a:rPr>
              <a:t>M</a:t>
            </a:r>
            <a:r>
              <a:rPr lang="en-US" b="1">
                <a:solidFill>
                  <a:srgbClr val="569CD6"/>
                </a:solidFill>
                <a:effectLst/>
                <a:latin typeface="Consolas" panose="020B0609020204030204" pitchFamily="49" charset="0"/>
              </a:rPr>
              <a:t>usic genre</a:t>
            </a:r>
          </a:p>
          <a:p>
            <a:pPr marL="514350" indent="-514350">
              <a:buFont typeface="+mj-lt"/>
              <a:buAutoNum type="arabicPeriod"/>
            </a:pPr>
            <a:r>
              <a:rPr lang="en-US" b="1">
                <a:solidFill>
                  <a:srgbClr val="569CD6"/>
                </a:solidFill>
                <a:latin typeface="Consolas" panose="020B0609020204030204" pitchFamily="49" charset="0"/>
              </a:rPr>
              <a:t>E</a:t>
            </a:r>
            <a:r>
              <a:rPr lang="en-US" b="1">
                <a:solidFill>
                  <a:srgbClr val="569CD6"/>
                </a:solidFill>
                <a:effectLst/>
                <a:latin typeface="Consolas" panose="020B0609020204030204" pitchFamily="49" charset="0"/>
              </a:rPr>
              <a:t>xplicit lyrics</a:t>
            </a:r>
          </a:p>
          <a:p>
            <a:pPr marL="514350" indent="-514350">
              <a:buFont typeface="+mj-lt"/>
              <a:buAutoNum type="arabicPeriod"/>
            </a:pPr>
            <a:r>
              <a:rPr lang="en-US" b="1">
                <a:solidFill>
                  <a:srgbClr val="569CD6"/>
                </a:solidFill>
                <a:latin typeface="Consolas" panose="020B0609020204030204" pitchFamily="49" charset="0"/>
              </a:rPr>
              <a:t>R</a:t>
            </a:r>
            <a:r>
              <a:rPr lang="en-US" b="1">
                <a:solidFill>
                  <a:srgbClr val="569CD6"/>
                </a:solidFill>
                <a:effectLst/>
                <a:latin typeface="Consolas" panose="020B0609020204030204" pitchFamily="49" charset="0"/>
              </a:rPr>
              <a:t>elease year</a:t>
            </a:r>
          </a:p>
          <a:p>
            <a:pPr marL="514350" indent="-514350">
              <a:buFont typeface="+mj-lt"/>
              <a:buAutoNum type="arabicPeriod"/>
            </a:pPr>
            <a:r>
              <a:rPr lang="en-US" b="1" err="1">
                <a:solidFill>
                  <a:srgbClr val="569CD6"/>
                </a:solidFill>
                <a:latin typeface="Consolas" panose="020B0609020204030204" pitchFamily="49" charset="0"/>
              </a:rPr>
              <a:t>I</a:t>
            </a:r>
            <a:r>
              <a:rPr lang="en-US" b="1" err="1">
                <a:solidFill>
                  <a:srgbClr val="569CD6"/>
                </a:solidFill>
                <a:effectLst/>
                <a:latin typeface="Consolas" panose="020B0609020204030204" pitchFamily="49" charset="0"/>
              </a:rPr>
              <a:t>nstrumentalness</a:t>
            </a:r>
            <a:endParaRPr lang="en-US" b="1">
              <a:solidFill>
                <a:srgbClr val="569CD6"/>
              </a:solidFill>
              <a:latin typeface="Consolas" panose="020B0609020204030204" pitchFamily="49" charset="0"/>
            </a:endParaRPr>
          </a:p>
          <a:p>
            <a:pPr marL="514350" indent="-514350">
              <a:buFont typeface="+mj-lt"/>
              <a:buAutoNum type="arabicPeriod"/>
            </a:pPr>
            <a:r>
              <a:rPr lang="en-US" b="1">
                <a:solidFill>
                  <a:srgbClr val="569CD6"/>
                </a:solidFill>
                <a:latin typeface="Consolas" panose="020B0609020204030204" pitchFamily="49" charset="0"/>
              </a:rPr>
              <a:t>S</a:t>
            </a:r>
            <a:r>
              <a:rPr lang="en-US" b="1">
                <a:solidFill>
                  <a:srgbClr val="569CD6"/>
                </a:solidFill>
                <a:effectLst/>
                <a:latin typeface="Consolas" panose="020B0609020204030204" pitchFamily="49" charset="0"/>
              </a:rPr>
              <a:t>ong artist</a:t>
            </a:r>
            <a:endParaRPr lang="en-US" b="0">
              <a:solidFill>
                <a:srgbClr val="CCCCCC"/>
              </a:solidFill>
              <a:effectLst/>
              <a:latin typeface="Consolas" panose="020B0609020204030204" pitchFamily="49" charset="0"/>
            </a:endParaRPr>
          </a:p>
          <a:p>
            <a:pPr marL="0" lvl="0" indent="0" algn="l" rtl="0">
              <a:spcBef>
                <a:spcPts val="0"/>
              </a:spcBef>
              <a:spcAft>
                <a:spcPts val="0"/>
              </a:spcAft>
              <a:buNone/>
            </a:pPr>
            <a:endParaRPr/>
          </a:p>
        </p:txBody>
      </p:sp>
      <p:grpSp>
        <p:nvGrpSpPr>
          <p:cNvPr id="931" name="Google Shape;931;p39">
            <a:extLst>
              <a:ext uri="{FF2B5EF4-FFF2-40B4-BE49-F238E27FC236}">
                <a16:creationId xmlns:a16="http://schemas.microsoft.com/office/drawing/2014/main" id="{E30510B3-E305-D714-5C6A-46AD5E14BDAE}"/>
              </a:ext>
            </a:extLst>
          </p:cNvPr>
          <p:cNvGrpSpPr/>
          <p:nvPr/>
        </p:nvGrpSpPr>
        <p:grpSpPr>
          <a:xfrm>
            <a:off x="723837" y="552000"/>
            <a:ext cx="1244188" cy="1640915"/>
            <a:chOff x="723837" y="552000"/>
            <a:chExt cx="1244188" cy="1640915"/>
          </a:xfrm>
        </p:grpSpPr>
        <p:sp>
          <p:nvSpPr>
            <p:cNvPr id="932" name="Google Shape;932;p39">
              <a:extLst>
                <a:ext uri="{FF2B5EF4-FFF2-40B4-BE49-F238E27FC236}">
                  <a16:creationId xmlns:a16="http://schemas.microsoft.com/office/drawing/2014/main" id="{09EAF249-CBBE-9CB2-0733-483BA98C5CB3}"/>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a:extLst>
                <a:ext uri="{FF2B5EF4-FFF2-40B4-BE49-F238E27FC236}">
                  <a16:creationId xmlns:a16="http://schemas.microsoft.com/office/drawing/2014/main" id="{16290A79-6F98-9438-4160-318D4D9578AD}"/>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a:extLst>
                <a:ext uri="{FF2B5EF4-FFF2-40B4-BE49-F238E27FC236}">
                  <a16:creationId xmlns:a16="http://schemas.microsoft.com/office/drawing/2014/main" id="{D78ACA60-F557-C2CC-DD31-BFD37C5C7A1B}"/>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a:extLst>
                <a:ext uri="{FF2B5EF4-FFF2-40B4-BE49-F238E27FC236}">
                  <a16:creationId xmlns:a16="http://schemas.microsoft.com/office/drawing/2014/main" id="{09609245-E025-F574-F401-57D65D6FB490}"/>
                </a:ext>
              </a:extLst>
            </p:cNvPr>
            <p:cNvGrpSpPr/>
            <p:nvPr/>
          </p:nvGrpSpPr>
          <p:grpSpPr>
            <a:xfrm>
              <a:off x="729630" y="1968358"/>
              <a:ext cx="255615" cy="224557"/>
              <a:chOff x="6184139" y="1980808"/>
              <a:chExt cx="451696" cy="396814"/>
            </a:xfrm>
          </p:grpSpPr>
          <p:sp>
            <p:nvSpPr>
              <p:cNvPr id="936" name="Google Shape;936;p39">
                <a:extLst>
                  <a:ext uri="{FF2B5EF4-FFF2-40B4-BE49-F238E27FC236}">
                    <a16:creationId xmlns:a16="http://schemas.microsoft.com/office/drawing/2014/main" id="{11C7F70E-F1CC-E35B-3A14-98364A3B2EE7}"/>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D2ED3F3B-32A4-F23C-BA43-33BCCE5992B3}"/>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04D47B26-3604-A091-FD5A-1560EACFCE7F}"/>
                </a:ext>
              </a:extLst>
            </p:cNvPr>
            <p:cNvGrpSpPr/>
            <p:nvPr/>
          </p:nvGrpSpPr>
          <p:grpSpPr>
            <a:xfrm>
              <a:off x="729630" y="975085"/>
              <a:ext cx="255615" cy="254967"/>
              <a:chOff x="6184139" y="1220827"/>
              <a:chExt cx="451696" cy="450552"/>
            </a:xfrm>
          </p:grpSpPr>
          <p:sp>
            <p:nvSpPr>
              <p:cNvPr id="939" name="Google Shape;939;p39">
                <a:extLst>
                  <a:ext uri="{FF2B5EF4-FFF2-40B4-BE49-F238E27FC236}">
                    <a16:creationId xmlns:a16="http://schemas.microsoft.com/office/drawing/2014/main" id="{3CE4A6E1-FE5A-D15C-FDB8-703DF065F07C}"/>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DE77F572-DDD0-EFF0-6E99-4E1D63C09D8C}"/>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D73A4516-826C-EDF9-53CD-B19AD35BB549}"/>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a:extLst>
                <a:ext uri="{FF2B5EF4-FFF2-40B4-BE49-F238E27FC236}">
                  <a16:creationId xmlns:a16="http://schemas.microsoft.com/office/drawing/2014/main" id="{5B0B8C17-DEA5-8D1A-173E-06F7BA15D777}"/>
                </a:ext>
              </a:extLst>
            </p:cNvPr>
            <p:cNvGrpSpPr/>
            <p:nvPr/>
          </p:nvGrpSpPr>
          <p:grpSpPr>
            <a:xfrm>
              <a:off x="723837" y="1482615"/>
              <a:ext cx="267223" cy="233165"/>
              <a:chOff x="6908262" y="1240186"/>
              <a:chExt cx="472209" cy="412024"/>
            </a:xfrm>
          </p:grpSpPr>
          <p:sp>
            <p:nvSpPr>
              <p:cNvPr id="943" name="Google Shape;943;p39">
                <a:extLst>
                  <a:ext uri="{FF2B5EF4-FFF2-40B4-BE49-F238E27FC236}">
                    <a16:creationId xmlns:a16="http://schemas.microsoft.com/office/drawing/2014/main" id="{8137A5F6-D0BD-B313-2526-7D3485524F07}"/>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a:extLst>
                  <a:ext uri="{FF2B5EF4-FFF2-40B4-BE49-F238E27FC236}">
                    <a16:creationId xmlns:a16="http://schemas.microsoft.com/office/drawing/2014/main" id="{BA41694A-4A6E-4A38-8C99-6C80B5862F4D}"/>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5E8F1DCA-76A8-2BCA-77F4-780FC29E2003}"/>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F77EECF7-5858-04D0-8F0A-0AC38F66A363}"/>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3F3CAA1D-7C64-3D12-8EC5-D8CFC4A2531B}"/>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a:extLst>
                  <a:ext uri="{FF2B5EF4-FFF2-40B4-BE49-F238E27FC236}">
                    <a16:creationId xmlns:a16="http://schemas.microsoft.com/office/drawing/2014/main" id="{7FA3166D-82B9-3E84-0E02-755657A7B6DE}"/>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a:extLst>
                  <a:ext uri="{FF2B5EF4-FFF2-40B4-BE49-F238E27FC236}">
                    <a16:creationId xmlns:a16="http://schemas.microsoft.com/office/drawing/2014/main" id="{D9F62531-21A8-06F8-38D7-E1F21E029A87}"/>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a:extLst>
                  <a:ext uri="{FF2B5EF4-FFF2-40B4-BE49-F238E27FC236}">
                    <a16:creationId xmlns:a16="http://schemas.microsoft.com/office/drawing/2014/main" id="{66F50319-47C3-8DAF-7C27-976BBBEEE662}"/>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a:extLst>
                <a:ext uri="{FF2B5EF4-FFF2-40B4-BE49-F238E27FC236}">
                  <a16:creationId xmlns:a16="http://schemas.microsoft.com/office/drawing/2014/main" id="{BD106E54-DBCC-982C-9996-1C3F5263816E}"/>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a:extLst>
                <a:ext uri="{FF2B5EF4-FFF2-40B4-BE49-F238E27FC236}">
                  <a16:creationId xmlns:a16="http://schemas.microsoft.com/office/drawing/2014/main" id="{6A0B0C23-C65E-4E3E-5788-1C4F4EE7D21E}"/>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a:extLst>
                <a:ext uri="{FF2B5EF4-FFF2-40B4-BE49-F238E27FC236}">
                  <a16:creationId xmlns:a16="http://schemas.microsoft.com/office/drawing/2014/main" id="{65BF3227-CE38-0AE2-F9F5-916371519110}"/>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a:extLst>
                <a:ext uri="{FF2B5EF4-FFF2-40B4-BE49-F238E27FC236}">
                  <a16:creationId xmlns:a16="http://schemas.microsoft.com/office/drawing/2014/main" id="{1644C288-4190-9B2C-C2C0-1E9679BD095C}"/>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a:extLst>
                <a:ext uri="{FF2B5EF4-FFF2-40B4-BE49-F238E27FC236}">
                  <a16:creationId xmlns:a16="http://schemas.microsoft.com/office/drawing/2014/main" id="{20152D87-A345-15F7-D1BB-91EE6C67C782}"/>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a:extLst>
              <a:ext uri="{FF2B5EF4-FFF2-40B4-BE49-F238E27FC236}">
                <a16:creationId xmlns:a16="http://schemas.microsoft.com/office/drawing/2014/main" id="{C5A04E09-4F8B-660B-440E-92EB86FA28A4}"/>
              </a:ext>
            </a:extLst>
          </p:cNvPr>
          <p:cNvGrpSpPr/>
          <p:nvPr/>
        </p:nvGrpSpPr>
        <p:grpSpPr>
          <a:xfrm>
            <a:off x="2465285" y="552003"/>
            <a:ext cx="599322" cy="250348"/>
            <a:chOff x="2465285" y="552003"/>
            <a:chExt cx="599322" cy="250348"/>
          </a:xfrm>
        </p:grpSpPr>
        <p:sp>
          <p:nvSpPr>
            <p:cNvPr id="957" name="Google Shape;957;p39">
              <a:extLst>
                <a:ext uri="{FF2B5EF4-FFF2-40B4-BE49-F238E27FC236}">
                  <a16:creationId xmlns:a16="http://schemas.microsoft.com/office/drawing/2014/main" id="{59C06F06-48B6-70DF-4564-0E1CC1467681}"/>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a:extLst>
                <a:ext uri="{FF2B5EF4-FFF2-40B4-BE49-F238E27FC236}">
                  <a16:creationId xmlns:a16="http://schemas.microsoft.com/office/drawing/2014/main" id="{1BB8B984-D817-F4E7-4C2C-D19D3E02C206}"/>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a:extLst>
                <a:ext uri="{FF2B5EF4-FFF2-40B4-BE49-F238E27FC236}">
                  <a16:creationId xmlns:a16="http://schemas.microsoft.com/office/drawing/2014/main" id="{A962B3A6-1123-CB7C-5E97-479EB6CE0C23}"/>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D918779C-5C77-6A26-27DE-F82142386562}"/>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1" name="Google Shape;961;p39">
            <a:extLst>
              <a:ext uri="{FF2B5EF4-FFF2-40B4-BE49-F238E27FC236}">
                <a16:creationId xmlns:a16="http://schemas.microsoft.com/office/drawing/2014/main" id="{2439AA87-3F73-522D-434A-C28CED63F4F5}"/>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Results</a:t>
            </a:r>
            <a:endParaRPr sz="1100">
              <a:solidFill>
                <a:schemeClr val="dk1"/>
              </a:solidFill>
              <a:latin typeface="Lexend Deca"/>
              <a:ea typeface="Lexend Deca"/>
              <a:cs typeface="Lexend Deca"/>
              <a:sym typeface="Lexend Deca"/>
            </a:endParaRPr>
          </a:p>
        </p:txBody>
      </p:sp>
      <p:sp>
        <p:nvSpPr>
          <p:cNvPr id="962" name="Google Shape;962;p39">
            <a:extLst>
              <a:ext uri="{FF2B5EF4-FFF2-40B4-BE49-F238E27FC236}">
                <a16:creationId xmlns:a16="http://schemas.microsoft.com/office/drawing/2014/main" id="{F1D28C15-F509-76F4-470F-6D225C5E5F7B}"/>
              </a:ext>
            </a:extLst>
          </p:cNvPr>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a:extLst>
              <a:ext uri="{FF2B5EF4-FFF2-40B4-BE49-F238E27FC236}">
                <a16:creationId xmlns:a16="http://schemas.microsoft.com/office/drawing/2014/main" id="{E1CE924D-A741-028E-EA39-F5219E0392B1}"/>
              </a:ext>
            </a:extLst>
          </p:cNvPr>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39">
            <a:extLst>
              <a:ext uri="{FF2B5EF4-FFF2-40B4-BE49-F238E27FC236}">
                <a16:creationId xmlns:a16="http://schemas.microsoft.com/office/drawing/2014/main" id="{B8E576D0-82A4-4698-C1D1-4D6AC1F99876}"/>
              </a:ext>
            </a:extLst>
          </p:cNvPr>
          <p:cNvGrpSpPr/>
          <p:nvPr/>
        </p:nvGrpSpPr>
        <p:grpSpPr>
          <a:xfrm>
            <a:off x="4519857" y="4154930"/>
            <a:ext cx="146045" cy="146102"/>
            <a:chOff x="4519857" y="4154930"/>
            <a:chExt cx="146045" cy="146102"/>
          </a:xfrm>
        </p:grpSpPr>
        <p:sp>
          <p:nvSpPr>
            <p:cNvPr id="965" name="Google Shape;965;p39">
              <a:extLst>
                <a:ext uri="{FF2B5EF4-FFF2-40B4-BE49-F238E27FC236}">
                  <a16:creationId xmlns:a16="http://schemas.microsoft.com/office/drawing/2014/main" id="{DB18A2F6-D389-2CE6-93C3-132805FA2A17}"/>
                </a:ext>
              </a:extLst>
            </p:cNvPr>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a:extLst>
                <a:ext uri="{FF2B5EF4-FFF2-40B4-BE49-F238E27FC236}">
                  <a16:creationId xmlns:a16="http://schemas.microsoft.com/office/drawing/2014/main" id="{66E92DA5-BE8F-DB80-FDE3-36EEF4B4AD1E}"/>
                </a:ext>
              </a:extLst>
            </p:cNvPr>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a:extLst>
              <a:ext uri="{FF2B5EF4-FFF2-40B4-BE49-F238E27FC236}">
                <a16:creationId xmlns:a16="http://schemas.microsoft.com/office/drawing/2014/main" id="{C01AE100-90E9-C6BF-CD36-B59547CDABE2}"/>
              </a:ext>
            </a:extLst>
          </p:cNvPr>
          <p:cNvGrpSpPr/>
          <p:nvPr/>
        </p:nvGrpSpPr>
        <p:grpSpPr>
          <a:xfrm>
            <a:off x="2821234" y="3986650"/>
            <a:ext cx="492273" cy="482094"/>
            <a:chOff x="2821234" y="3986650"/>
            <a:chExt cx="492273" cy="482094"/>
          </a:xfrm>
        </p:grpSpPr>
        <p:sp>
          <p:nvSpPr>
            <p:cNvPr id="968" name="Google Shape;968;p39">
              <a:extLst>
                <a:ext uri="{FF2B5EF4-FFF2-40B4-BE49-F238E27FC236}">
                  <a16:creationId xmlns:a16="http://schemas.microsoft.com/office/drawing/2014/main" id="{6E2C9906-1D22-4674-8424-7D0C995F2C7D}"/>
                </a:ext>
              </a:extLst>
            </p:cNvPr>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3698CC67-72D3-906A-4D78-06FA7B568C3D}"/>
                </a:ext>
              </a:extLst>
            </p:cNvPr>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a:extLst>
                <a:ext uri="{FF2B5EF4-FFF2-40B4-BE49-F238E27FC236}">
                  <a16:creationId xmlns:a16="http://schemas.microsoft.com/office/drawing/2014/main" id="{05AFBAC3-3588-C93E-51EE-488E02255E8B}"/>
                </a:ext>
              </a:extLst>
            </p:cNvPr>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39">
            <a:extLst>
              <a:ext uri="{FF2B5EF4-FFF2-40B4-BE49-F238E27FC236}">
                <a16:creationId xmlns:a16="http://schemas.microsoft.com/office/drawing/2014/main" id="{C2100DBE-7DE9-B620-2CC0-A0AC77144D2D}"/>
              </a:ext>
            </a:extLst>
          </p:cNvPr>
          <p:cNvGrpSpPr/>
          <p:nvPr/>
        </p:nvGrpSpPr>
        <p:grpSpPr>
          <a:xfrm>
            <a:off x="3455209" y="4097008"/>
            <a:ext cx="261293" cy="261337"/>
            <a:chOff x="3455209" y="4097008"/>
            <a:chExt cx="261293" cy="261337"/>
          </a:xfrm>
        </p:grpSpPr>
        <p:sp>
          <p:nvSpPr>
            <p:cNvPr id="972" name="Google Shape;972;p39">
              <a:extLst>
                <a:ext uri="{FF2B5EF4-FFF2-40B4-BE49-F238E27FC236}">
                  <a16:creationId xmlns:a16="http://schemas.microsoft.com/office/drawing/2014/main" id="{CE3ED22E-BF84-8BC3-33AA-6A8520F1BCAE}"/>
                </a:ext>
              </a:extLst>
            </p:cNvPr>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a:extLst>
                <a:ext uri="{FF2B5EF4-FFF2-40B4-BE49-F238E27FC236}">
                  <a16:creationId xmlns:a16="http://schemas.microsoft.com/office/drawing/2014/main" id="{0DB710F6-9F60-D3AB-69DA-BCCE6E9756EC}"/>
                </a:ext>
              </a:extLst>
            </p:cNvPr>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a:extLst>
                <a:ext uri="{FF2B5EF4-FFF2-40B4-BE49-F238E27FC236}">
                  <a16:creationId xmlns:a16="http://schemas.microsoft.com/office/drawing/2014/main" id="{466EE176-DC2A-09E4-1396-96EB0D1D0CC4}"/>
                </a:ext>
              </a:extLst>
            </p:cNvPr>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39">
            <a:extLst>
              <a:ext uri="{FF2B5EF4-FFF2-40B4-BE49-F238E27FC236}">
                <a16:creationId xmlns:a16="http://schemas.microsoft.com/office/drawing/2014/main" id="{54D1263A-A3E1-4514-168F-7BC8A9E28B9C}"/>
              </a:ext>
            </a:extLst>
          </p:cNvPr>
          <p:cNvGrpSpPr/>
          <p:nvPr/>
        </p:nvGrpSpPr>
        <p:grpSpPr>
          <a:xfrm>
            <a:off x="2402125" y="4097008"/>
            <a:ext cx="260668" cy="261337"/>
            <a:chOff x="2402125" y="4097008"/>
            <a:chExt cx="260668" cy="261337"/>
          </a:xfrm>
        </p:grpSpPr>
        <p:sp>
          <p:nvSpPr>
            <p:cNvPr id="976" name="Google Shape;976;p39">
              <a:extLst>
                <a:ext uri="{FF2B5EF4-FFF2-40B4-BE49-F238E27FC236}">
                  <a16:creationId xmlns:a16="http://schemas.microsoft.com/office/drawing/2014/main" id="{438F7584-A34C-3B1A-AD1C-FC6B89319FEE}"/>
                </a:ext>
              </a:extLst>
            </p:cNvPr>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a:extLst>
                <a:ext uri="{FF2B5EF4-FFF2-40B4-BE49-F238E27FC236}">
                  <a16:creationId xmlns:a16="http://schemas.microsoft.com/office/drawing/2014/main" id="{439DB5E1-E2DB-F7FB-FB59-808B6CAB9F3C}"/>
                </a:ext>
              </a:extLst>
            </p:cNvPr>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a:extLst>
                <a:ext uri="{FF2B5EF4-FFF2-40B4-BE49-F238E27FC236}">
                  <a16:creationId xmlns:a16="http://schemas.microsoft.com/office/drawing/2014/main" id="{E30899A3-E7AE-F09B-E8F5-0B412C05CFFE}"/>
                </a:ext>
              </a:extLst>
            </p:cNvPr>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342;p46">
            <a:extLst>
              <a:ext uri="{FF2B5EF4-FFF2-40B4-BE49-F238E27FC236}">
                <a16:creationId xmlns:a16="http://schemas.microsoft.com/office/drawing/2014/main" id="{79324A17-06C5-CAC9-B4AB-36D9BB14B3DF}"/>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Top 5 factors</a:t>
            </a:r>
            <a:r>
              <a:rPr lang="en-SG"/>
              <a:t> </a:t>
            </a:r>
          </a:p>
        </p:txBody>
      </p:sp>
    </p:spTree>
    <p:extLst>
      <p:ext uri="{BB962C8B-B14F-4D97-AF65-F5344CB8AC3E}">
        <p14:creationId xmlns:p14="http://schemas.microsoft.com/office/powerpoint/2010/main" val="4069856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D62F4B0B-5265-40CC-1265-AC13476D3223}"/>
            </a:ext>
          </a:extLst>
        </p:cNvPr>
        <p:cNvGrpSpPr/>
        <p:nvPr/>
      </p:nvGrpSpPr>
      <p:grpSpPr>
        <a:xfrm>
          <a:off x="0" y="0"/>
          <a:ext cx="0" cy="0"/>
          <a:chOff x="0" y="0"/>
          <a:chExt cx="0" cy="0"/>
        </a:xfrm>
      </p:grpSpPr>
      <p:sp>
        <p:nvSpPr>
          <p:cNvPr id="929" name="Google Shape;929;p39">
            <a:extLst>
              <a:ext uri="{FF2B5EF4-FFF2-40B4-BE49-F238E27FC236}">
                <a16:creationId xmlns:a16="http://schemas.microsoft.com/office/drawing/2014/main" id="{F2A53ADF-A1D4-AD2A-374F-FF761CE04561}"/>
              </a:ext>
            </a:extLst>
          </p:cNvPr>
          <p:cNvSpPr txBox="1">
            <a:spLocks noGrp="1"/>
          </p:cNvSpPr>
          <p:nvPr>
            <p:ph type="subTitle" idx="1"/>
          </p:nvPr>
        </p:nvSpPr>
        <p:spPr>
          <a:xfrm>
            <a:off x="2399925" y="1574011"/>
            <a:ext cx="5658900" cy="1812600"/>
          </a:xfrm>
          <a:prstGeom prst="rect">
            <a:avLst/>
          </a:prstGeom>
        </p:spPr>
        <p:txBody>
          <a:bodyPr spcFirstLastPara="1" wrap="square" lIns="91425" tIns="0" rIns="91425" bIns="0" anchor="t" anchorCtr="0">
            <a:noAutofit/>
          </a:bodyPr>
          <a:lstStyle/>
          <a:p>
            <a:pPr marL="514350" indent="-514350">
              <a:buFont typeface="+mj-lt"/>
              <a:buAutoNum type="arabicPeriod"/>
            </a:pPr>
            <a:r>
              <a:rPr lang="en-US" sz="2000" b="1">
                <a:solidFill>
                  <a:srgbClr val="569CD6"/>
                </a:solidFill>
                <a:latin typeface="Consolas" panose="020B0609020204030204" pitchFamily="49" charset="0"/>
              </a:rPr>
              <a:t>M</a:t>
            </a:r>
            <a:r>
              <a:rPr lang="en-US" sz="2000" b="1">
                <a:solidFill>
                  <a:srgbClr val="569CD6"/>
                </a:solidFill>
                <a:effectLst/>
                <a:latin typeface="Consolas" panose="020B0609020204030204" pitchFamily="49" charset="0"/>
              </a:rPr>
              <a:t>usic genre: </a:t>
            </a:r>
            <a:r>
              <a:rPr lang="en-US" sz="2000" b="1">
                <a:solidFill>
                  <a:schemeClr val="tx1"/>
                </a:solidFill>
                <a:effectLst/>
                <a:latin typeface="Consolas" panose="020B0609020204030204" pitchFamily="49" charset="0"/>
              </a:rPr>
              <a:t>one’s preference in music</a:t>
            </a:r>
          </a:p>
          <a:p>
            <a:pPr marL="514350" indent="-514350">
              <a:buFont typeface="+mj-lt"/>
              <a:buAutoNum type="arabicPeriod"/>
            </a:pPr>
            <a:r>
              <a:rPr lang="en-US" sz="2000" b="1">
                <a:solidFill>
                  <a:srgbClr val="569CD6"/>
                </a:solidFill>
                <a:latin typeface="Consolas" panose="020B0609020204030204" pitchFamily="49" charset="0"/>
              </a:rPr>
              <a:t>E</a:t>
            </a:r>
            <a:r>
              <a:rPr lang="en-US" sz="2000" b="1">
                <a:solidFill>
                  <a:srgbClr val="569CD6"/>
                </a:solidFill>
                <a:effectLst/>
                <a:latin typeface="Consolas" panose="020B0609020204030204" pitchFamily="49" charset="0"/>
              </a:rPr>
              <a:t>xplicit lyrics: </a:t>
            </a:r>
            <a:r>
              <a:rPr lang="en-US" sz="2000" b="1">
                <a:solidFill>
                  <a:schemeClr val="tx1"/>
                </a:solidFill>
                <a:effectLst/>
                <a:latin typeface="Consolas" panose="020B0609020204030204" pitchFamily="49" charset="0"/>
              </a:rPr>
              <a:t>attract eyeball attention</a:t>
            </a:r>
          </a:p>
          <a:p>
            <a:pPr marL="514350" indent="-514350">
              <a:buFont typeface="+mj-lt"/>
              <a:buAutoNum type="arabicPeriod"/>
            </a:pPr>
            <a:r>
              <a:rPr lang="en-US" sz="2000" b="1">
                <a:solidFill>
                  <a:srgbClr val="569CD6"/>
                </a:solidFill>
                <a:latin typeface="Consolas" panose="020B0609020204030204" pitchFamily="49" charset="0"/>
              </a:rPr>
              <a:t>R</a:t>
            </a:r>
            <a:r>
              <a:rPr lang="en-US" sz="2000" b="1">
                <a:solidFill>
                  <a:srgbClr val="569CD6"/>
                </a:solidFill>
                <a:effectLst/>
                <a:latin typeface="Consolas" panose="020B0609020204030204" pitchFamily="49" charset="0"/>
              </a:rPr>
              <a:t>elease year: </a:t>
            </a:r>
            <a:r>
              <a:rPr lang="en-US" sz="2000" b="1">
                <a:solidFill>
                  <a:schemeClr val="tx1"/>
                </a:solidFill>
                <a:effectLst/>
                <a:latin typeface="Consolas" panose="020B0609020204030204" pitchFamily="49" charset="0"/>
              </a:rPr>
              <a:t>stronger impression and easiness of music distribution</a:t>
            </a:r>
          </a:p>
          <a:p>
            <a:pPr marL="514350" indent="-514350">
              <a:buFont typeface="+mj-lt"/>
              <a:buAutoNum type="arabicPeriod"/>
            </a:pPr>
            <a:r>
              <a:rPr lang="en-US" sz="2000" b="1" err="1">
                <a:solidFill>
                  <a:srgbClr val="569CD6"/>
                </a:solidFill>
                <a:latin typeface="Consolas" panose="020B0609020204030204" pitchFamily="49" charset="0"/>
              </a:rPr>
              <a:t>I</a:t>
            </a:r>
            <a:r>
              <a:rPr lang="en-US" sz="2000" b="1" err="1">
                <a:solidFill>
                  <a:srgbClr val="569CD6"/>
                </a:solidFill>
                <a:effectLst/>
                <a:latin typeface="Consolas" panose="020B0609020204030204" pitchFamily="49" charset="0"/>
              </a:rPr>
              <a:t>nstrumentalness</a:t>
            </a:r>
            <a:r>
              <a:rPr lang="en-US" sz="2000" b="1">
                <a:solidFill>
                  <a:srgbClr val="569CD6"/>
                </a:solidFill>
                <a:effectLst/>
                <a:latin typeface="Consolas" panose="020B0609020204030204" pitchFamily="49" charset="0"/>
              </a:rPr>
              <a:t>: </a:t>
            </a:r>
            <a:r>
              <a:rPr lang="en-US" sz="2000" b="1">
                <a:solidFill>
                  <a:schemeClr val="tx1"/>
                </a:solidFill>
                <a:effectLst/>
                <a:latin typeface="Consolas" panose="020B0609020204030204" pitchFamily="49" charset="0"/>
              </a:rPr>
              <a:t>popular songs generally contain vocals</a:t>
            </a:r>
            <a:endParaRPr lang="en-US" sz="2000" b="1">
              <a:solidFill>
                <a:schemeClr val="tx1"/>
              </a:solidFill>
              <a:latin typeface="Consolas" panose="020B0609020204030204" pitchFamily="49" charset="0"/>
            </a:endParaRPr>
          </a:p>
          <a:p>
            <a:pPr marL="514350" indent="-514350">
              <a:buFont typeface="+mj-lt"/>
              <a:buAutoNum type="arabicPeriod"/>
            </a:pPr>
            <a:r>
              <a:rPr lang="en-US" sz="2000" b="1">
                <a:solidFill>
                  <a:srgbClr val="569CD6"/>
                </a:solidFill>
                <a:effectLst/>
                <a:latin typeface="Consolas" panose="020B0609020204030204" pitchFamily="49" charset="0"/>
              </a:rPr>
              <a:t>Song artist: </a:t>
            </a:r>
            <a:r>
              <a:rPr lang="en-US" sz="2000" b="1">
                <a:solidFill>
                  <a:schemeClr val="tx1"/>
                </a:solidFill>
                <a:latin typeface="Consolas" panose="020B0609020204030204" pitchFamily="49" charset="0"/>
              </a:rPr>
              <a:t>accumulated fame</a:t>
            </a:r>
            <a:endParaRPr lang="en-US" sz="2000" b="0">
              <a:solidFill>
                <a:schemeClr val="tx1"/>
              </a:solidFill>
              <a:effectLst/>
              <a:latin typeface="Consolas" panose="020B0609020204030204" pitchFamily="49" charset="0"/>
            </a:endParaRPr>
          </a:p>
          <a:p>
            <a:pPr marL="0" lvl="0" indent="0" algn="l" rtl="0">
              <a:spcBef>
                <a:spcPts val="0"/>
              </a:spcBef>
              <a:spcAft>
                <a:spcPts val="0"/>
              </a:spcAft>
              <a:buNone/>
            </a:pPr>
            <a:endParaRPr lang="en-US"/>
          </a:p>
        </p:txBody>
      </p:sp>
      <p:grpSp>
        <p:nvGrpSpPr>
          <p:cNvPr id="931" name="Google Shape;931;p39">
            <a:extLst>
              <a:ext uri="{FF2B5EF4-FFF2-40B4-BE49-F238E27FC236}">
                <a16:creationId xmlns:a16="http://schemas.microsoft.com/office/drawing/2014/main" id="{3CA2FD7B-1F9E-C900-2BCD-8DDE24BAD734}"/>
              </a:ext>
            </a:extLst>
          </p:cNvPr>
          <p:cNvGrpSpPr/>
          <p:nvPr/>
        </p:nvGrpSpPr>
        <p:grpSpPr>
          <a:xfrm>
            <a:off x="723837" y="552000"/>
            <a:ext cx="1244188" cy="1640915"/>
            <a:chOff x="723837" y="552000"/>
            <a:chExt cx="1244188" cy="1640915"/>
          </a:xfrm>
        </p:grpSpPr>
        <p:sp>
          <p:nvSpPr>
            <p:cNvPr id="932" name="Google Shape;932;p39">
              <a:extLst>
                <a:ext uri="{FF2B5EF4-FFF2-40B4-BE49-F238E27FC236}">
                  <a16:creationId xmlns:a16="http://schemas.microsoft.com/office/drawing/2014/main" id="{A804DAE8-5437-EA30-A1F5-47F27B6D6BB7}"/>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a:extLst>
                <a:ext uri="{FF2B5EF4-FFF2-40B4-BE49-F238E27FC236}">
                  <a16:creationId xmlns:a16="http://schemas.microsoft.com/office/drawing/2014/main" id="{C8FF1927-FD08-3364-F5B3-3CF43D73557D}"/>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a:extLst>
                <a:ext uri="{FF2B5EF4-FFF2-40B4-BE49-F238E27FC236}">
                  <a16:creationId xmlns:a16="http://schemas.microsoft.com/office/drawing/2014/main" id="{B574251F-9BBB-8E64-4FA1-869BE9483D9D}"/>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a:extLst>
                <a:ext uri="{FF2B5EF4-FFF2-40B4-BE49-F238E27FC236}">
                  <a16:creationId xmlns:a16="http://schemas.microsoft.com/office/drawing/2014/main" id="{7F0B40EE-5C10-60D9-D80D-109EA46C1419}"/>
                </a:ext>
              </a:extLst>
            </p:cNvPr>
            <p:cNvGrpSpPr/>
            <p:nvPr/>
          </p:nvGrpSpPr>
          <p:grpSpPr>
            <a:xfrm>
              <a:off x="729630" y="1968358"/>
              <a:ext cx="255615" cy="224557"/>
              <a:chOff x="6184139" y="1980808"/>
              <a:chExt cx="451696" cy="396814"/>
            </a:xfrm>
          </p:grpSpPr>
          <p:sp>
            <p:nvSpPr>
              <p:cNvPr id="936" name="Google Shape;936;p39">
                <a:extLst>
                  <a:ext uri="{FF2B5EF4-FFF2-40B4-BE49-F238E27FC236}">
                    <a16:creationId xmlns:a16="http://schemas.microsoft.com/office/drawing/2014/main" id="{E6987FD8-A6F6-428E-F0FC-4134FD3C3F9D}"/>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5B61FF30-E5D6-2E84-B369-A78A724DEB1D}"/>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6A5A16DB-C765-3B3C-CE0D-3061F317496C}"/>
                </a:ext>
              </a:extLst>
            </p:cNvPr>
            <p:cNvGrpSpPr/>
            <p:nvPr/>
          </p:nvGrpSpPr>
          <p:grpSpPr>
            <a:xfrm>
              <a:off x="729630" y="975085"/>
              <a:ext cx="255615" cy="254967"/>
              <a:chOff x="6184139" y="1220827"/>
              <a:chExt cx="451696" cy="450552"/>
            </a:xfrm>
          </p:grpSpPr>
          <p:sp>
            <p:nvSpPr>
              <p:cNvPr id="939" name="Google Shape;939;p39">
                <a:extLst>
                  <a:ext uri="{FF2B5EF4-FFF2-40B4-BE49-F238E27FC236}">
                    <a16:creationId xmlns:a16="http://schemas.microsoft.com/office/drawing/2014/main" id="{A7C9B3A5-CDFA-8ADE-16AF-A3AB19628536}"/>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39237250-E3DF-1130-DCF4-AE517C2FAFA2}"/>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B9B28EE0-16C2-3A7B-73FA-74A17BA1883C}"/>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a:extLst>
                <a:ext uri="{FF2B5EF4-FFF2-40B4-BE49-F238E27FC236}">
                  <a16:creationId xmlns:a16="http://schemas.microsoft.com/office/drawing/2014/main" id="{6712D3D4-1B18-E0F7-C65B-273042E0C458}"/>
                </a:ext>
              </a:extLst>
            </p:cNvPr>
            <p:cNvGrpSpPr/>
            <p:nvPr/>
          </p:nvGrpSpPr>
          <p:grpSpPr>
            <a:xfrm>
              <a:off x="723837" y="1482615"/>
              <a:ext cx="267223" cy="233165"/>
              <a:chOff x="6908262" y="1240186"/>
              <a:chExt cx="472209" cy="412024"/>
            </a:xfrm>
          </p:grpSpPr>
          <p:sp>
            <p:nvSpPr>
              <p:cNvPr id="943" name="Google Shape;943;p39">
                <a:extLst>
                  <a:ext uri="{FF2B5EF4-FFF2-40B4-BE49-F238E27FC236}">
                    <a16:creationId xmlns:a16="http://schemas.microsoft.com/office/drawing/2014/main" id="{2462F933-4BAB-269E-D93D-2CD5843BBC7D}"/>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a:extLst>
                  <a:ext uri="{FF2B5EF4-FFF2-40B4-BE49-F238E27FC236}">
                    <a16:creationId xmlns:a16="http://schemas.microsoft.com/office/drawing/2014/main" id="{8AFD928B-15BF-D1E7-89BF-563D02313D44}"/>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A5389447-8110-6E27-CA83-5BD0C7A4BC30}"/>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B415DAE0-06F1-8BCB-4382-6C91DB18E31A}"/>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5C6822F4-8393-EF5A-75EC-7E7F91E6D570}"/>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a:extLst>
                  <a:ext uri="{FF2B5EF4-FFF2-40B4-BE49-F238E27FC236}">
                    <a16:creationId xmlns:a16="http://schemas.microsoft.com/office/drawing/2014/main" id="{309BCDEF-B6A5-C1B7-8BF1-DB13F08A8A71}"/>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a:extLst>
                  <a:ext uri="{FF2B5EF4-FFF2-40B4-BE49-F238E27FC236}">
                    <a16:creationId xmlns:a16="http://schemas.microsoft.com/office/drawing/2014/main" id="{627D3BED-F728-3DBA-9568-32351335A622}"/>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a:extLst>
                  <a:ext uri="{FF2B5EF4-FFF2-40B4-BE49-F238E27FC236}">
                    <a16:creationId xmlns:a16="http://schemas.microsoft.com/office/drawing/2014/main" id="{ECAE051F-8F40-3563-C49F-C32F6215C22E}"/>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a:extLst>
                <a:ext uri="{FF2B5EF4-FFF2-40B4-BE49-F238E27FC236}">
                  <a16:creationId xmlns:a16="http://schemas.microsoft.com/office/drawing/2014/main" id="{BB9F4C4C-C47E-C963-D584-089F0B8DBC6C}"/>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a:extLst>
                <a:ext uri="{FF2B5EF4-FFF2-40B4-BE49-F238E27FC236}">
                  <a16:creationId xmlns:a16="http://schemas.microsoft.com/office/drawing/2014/main" id="{3D5C1D35-2125-16AD-0A53-5633AF69DD57}"/>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a:extLst>
                <a:ext uri="{FF2B5EF4-FFF2-40B4-BE49-F238E27FC236}">
                  <a16:creationId xmlns:a16="http://schemas.microsoft.com/office/drawing/2014/main" id="{FF7FC3F3-5E8C-C94D-2ADD-79B648FA9FA6}"/>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a:extLst>
                <a:ext uri="{FF2B5EF4-FFF2-40B4-BE49-F238E27FC236}">
                  <a16:creationId xmlns:a16="http://schemas.microsoft.com/office/drawing/2014/main" id="{02B4EF46-1F7C-8786-8053-DBBB3D2C45F4}"/>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a:extLst>
                <a:ext uri="{FF2B5EF4-FFF2-40B4-BE49-F238E27FC236}">
                  <a16:creationId xmlns:a16="http://schemas.microsoft.com/office/drawing/2014/main" id="{451B79E3-4A8B-1763-F5A7-43DC21FD309B}"/>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a:extLst>
              <a:ext uri="{FF2B5EF4-FFF2-40B4-BE49-F238E27FC236}">
                <a16:creationId xmlns:a16="http://schemas.microsoft.com/office/drawing/2014/main" id="{31396DB5-3DDE-EA4E-C124-0770311C03BE}"/>
              </a:ext>
            </a:extLst>
          </p:cNvPr>
          <p:cNvGrpSpPr/>
          <p:nvPr/>
        </p:nvGrpSpPr>
        <p:grpSpPr>
          <a:xfrm>
            <a:off x="2465285" y="552003"/>
            <a:ext cx="599322" cy="250348"/>
            <a:chOff x="2465285" y="552003"/>
            <a:chExt cx="599322" cy="250348"/>
          </a:xfrm>
        </p:grpSpPr>
        <p:sp>
          <p:nvSpPr>
            <p:cNvPr id="957" name="Google Shape;957;p39">
              <a:extLst>
                <a:ext uri="{FF2B5EF4-FFF2-40B4-BE49-F238E27FC236}">
                  <a16:creationId xmlns:a16="http://schemas.microsoft.com/office/drawing/2014/main" id="{36A2C338-6900-A5B5-8A6D-F9FBFC7DA91A}"/>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a:extLst>
                <a:ext uri="{FF2B5EF4-FFF2-40B4-BE49-F238E27FC236}">
                  <a16:creationId xmlns:a16="http://schemas.microsoft.com/office/drawing/2014/main" id="{B85CAF71-C235-A155-F640-0BD31700179E}"/>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a:extLst>
                <a:ext uri="{FF2B5EF4-FFF2-40B4-BE49-F238E27FC236}">
                  <a16:creationId xmlns:a16="http://schemas.microsoft.com/office/drawing/2014/main" id="{2244A2F8-ACF5-9724-ED0F-25F495E4C2AE}"/>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0AEEC918-F5A0-23A8-1993-34735EEC3A2D}"/>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1" name="Google Shape;961;p39">
            <a:extLst>
              <a:ext uri="{FF2B5EF4-FFF2-40B4-BE49-F238E27FC236}">
                <a16:creationId xmlns:a16="http://schemas.microsoft.com/office/drawing/2014/main" id="{3C0AD1DC-4132-F297-5DA1-6F9C39F96AA4}"/>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Results</a:t>
            </a:r>
            <a:endParaRPr sz="1100">
              <a:solidFill>
                <a:schemeClr val="dk1"/>
              </a:solidFill>
              <a:latin typeface="Lexend Deca"/>
              <a:ea typeface="Lexend Deca"/>
              <a:cs typeface="Lexend Deca"/>
              <a:sym typeface="Lexend Deca"/>
            </a:endParaRPr>
          </a:p>
        </p:txBody>
      </p:sp>
      <p:sp>
        <p:nvSpPr>
          <p:cNvPr id="2" name="Google Shape;1342;p46">
            <a:extLst>
              <a:ext uri="{FF2B5EF4-FFF2-40B4-BE49-F238E27FC236}">
                <a16:creationId xmlns:a16="http://schemas.microsoft.com/office/drawing/2014/main" id="{AD1846C4-90D9-B791-FB4E-1193DF5677A9}"/>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Insights</a:t>
            </a:r>
            <a:endParaRPr lang="en-SG"/>
          </a:p>
        </p:txBody>
      </p:sp>
    </p:spTree>
    <p:extLst>
      <p:ext uri="{BB962C8B-B14F-4D97-AF65-F5344CB8AC3E}">
        <p14:creationId xmlns:p14="http://schemas.microsoft.com/office/powerpoint/2010/main" val="3251754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227064" y="1068169"/>
            <a:ext cx="6856558" cy="1618589"/>
          </a:xfrm>
          <a:prstGeom prst="rect">
            <a:avLst/>
          </a:prstGeom>
        </p:spPr>
        <p:txBody>
          <a:bodyPr spcFirstLastPara="1" wrap="square" lIns="91425" tIns="0" rIns="91425" bIns="0" anchor="b" anchorCtr="0">
            <a:noAutofit/>
          </a:bodyPr>
          <a:lstStyle/>
          <a:p>
            <a:br>
              <a:rPr lang="en" sz="3800"/>
            </a:br>
            <a:r>
              <a:rPr lang="en-US" sz="3800"/>
              <a:t>Part 3: </a:t>
            </a:r>
            <a:br>
              <a:rPr lang="en-US" sz="3800"/>
            </a:br>
            <a:r>
              <a:rPr lang="en-US" sz="3800">
                <a:solidFill>
                  <a:schemeClr val="bg2"/>
                </a:solidFill>
              </a:rPr>
              <a:t>Our recommender systems</a:t>
            </a:r>
            <a:endParaRPr lang="en" sz="3800">
              <a:solidFill>
                <a:schemeClr val="bg2"/>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5" y="39979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4628132" y="3938380"/>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08101EA5-E528-E96D-A212-223357BFC9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51836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286331" y="-130338"/>
            <a:ext cx="6856558" cy="1618589"/>
          </a:xfrm>
          <a:prstGeom prst="rect">
            <a:avLst/>
          </a:prstGeom>
        </p:spPr>
        <p:txBody>
          <a:bodyPr spcFirstLastPara="1" wrap="square" lIns="91425" tIns="0" rIns="91425" bIns="0" anchor="b" anchorCtr="0">
            <a:noAutofit/>
          </a:bodyPr>
          <a:lstStyle/>
          <a:p>
            <a:r>
              <a:rPr lang="en" sz="3800">
                <a:solidFill>
                  <a:schemeClr val="tx1"/>
                </a:solidFill>
              </a:rPr>
              <a:t>Normal Cleaning</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and EDA</a:t>
            </a:r>
          </a:p>
        </p:txBody>
      </p:sp>
      <p:pic>
        <p:nvPicPr>
          <p:cNvPr id="4" name="Picture 3" descr="A screenshot of a computer program&#10;&#10;Description automatically generated">
            <a:extLst>
              <a:ext uri="{FF2B5EF4-FFF2-40B4-BE49-F238E27FC236}">
                <a16:creationId xmlns:a16="http://schemas.microsoft.com/office/drawing/2014/main" id="{F217C867-A57D-12A1-5CEA-363C7D40B7EB}"/>
              </a:ext>
            </a:extLst>
          </p:cNvPr>
          <p:cNvPicPr>
            <a:picLocks noChangeAspect="1"/>
          </p:cNvPicPr>
          <p:nvPr/>
        </p:nvPicPr>
        <p:blipFill>
          <a:blip r:embed="rId3"/>
          <a:stretch>
            <a:fillRect/>
          </a:stretch>
        </p:blipFill>
        <p:spPr>
          <a:xfrm>
            <a:off x="5308882" y="1560978"/>
            <a:ext cx="3087029" cy="3052483"/>
          </a:xfrm>
          <a:prstGeom prst="rect">
            <a:avLst/>
          </a:prstGeom>
        </p:spPr>
      </p:pic>
      <p:sp>
        <p:nvSpPr>
          <p:cNvPr id="5" name="TextBox 4">
            <a:extLst>
              <a:ext uri="{FF2B5EF4-FFF2-40B4-BE49-F238E27FC236}">
                <a16:creationId xmlns:a16="http://schemas.microsoft.com/office/drawing/2014/main" id="{36C8FB67-0B9E-D44A-E1ED-4593F532AB10}"/>
              </a:ext>
            </a:extLst>
          </p:cNvPr>
          <p:cNvSpPr txBox="1"/>
          <p:nvPr/>
        </p:nvSpPr>
        <p:spPr>
          <a:xfrm>
            <a:off x="2379382" y="1695823"/>
            <a:ext cx="292847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etrophobic"/>
              </a:rPr>
              <a:t>Since this was our own curated dataset, not much cleaning was required</a:t>
            </a:r>
          </a:p>
        </p:txBody>
      </p:sp>
    </p:spTree>
    <p:extLst>
      <p:ext uri="{BB962C8B-B14F-4D97-AF65-F5344CB8AC3E}">
        <p14:creationId xmlns:p14="http://schemas.microsoft.com/office/powerpoint/2010/main" val="3897456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286331" y="-130338"/>
            <a:ext cx="6856558" cy="1618589"/>
          </a:xfrm>
          <a:prstGeom prst="rect">
            <a:avLst/>
          </a:prstGeom>
        </p:spPr>
        <p:txBody>
          <a:bodyPr spcFirstLastPara="1" wrap="square" lIns="91425" tIns="0" rIns="91425" bIns="0" anchor="b" anchorCtr="0">
            <a:noAutofit/>
          </a:bodyPr>
          <a:lstStyle/>
          <a:p>
            <a:r>
              <a:rPr lang="en" sz="3800">
                <a:solidFill>
                  <a:schemeClr val="tx1"/>
                </a:solidFill>
              </a:rPr>
              <a:t>Adding in our Genres</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Data Prep and EDA</a:t>
            </a:r>
          </a:p>
        </p:txBody>
      </p:sp>
      <p:sp>
        <p:nvSpPr>
          <p:cNvPr id="5" name="TextBox 4">
            <a:extLst>
              <a:ext uri="{FF2B5EF4-FFF2-40B4-BE49-F238E27FC236}">
                <a16:creationId xmlns:a16="http://schemas.microsoft.com/office/drawing/2014/main" id="{36C8FB67-0B9E-D44A-E1ED-4593F532AB10}"/>
              </a:ext>
            </a:extLst>
          </p:cNvPr>
          <p:cNvSpPr txBox="1"/>
          <p:nvPr/>
        </p:nvSpPr>
        <p:spPr>
          <a:xfrm>
            <a:off x="2286000" y="1538941"/>
            <a:ext cx="335429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solidFill>
                  <a:schemeClr val="tx1"/>
                </a:solidFill>
                <a:latin typeface="Metrophobic"/>
              </a:rPr>
              <a:t>Import our mapper and model</a:t>
            </a:r>
          </a:p>
          <a:p>
            <a:pPr marL="285750" indent="-285750">
              <a:buFont typeface="Calibri"/>
              <a:buChar char="-"/>
            </a:pPr>
            <a:r>
              <a:rPr lang="en-US">
                <a:solidFill>
                  <a:schemeClr val="tx1"/>
                </a:solidFill>
                <a:latin typeface="Metrophobic"/>
              </a:rPr>
              <a:t>Apply the model and drop any </a:t>
            </a:r>
            <a:r>
              <a:rPr lang="en-US" err="1">
                <a:solidFill>
                  <a:schemeClr val="tx1"/>
                </a:solidFill>
                <a:latin typeface="Metrophobic"/>
              </a:rPr>
              <a:t>NaN</a:t>
            </a:r>
            <a:r>
              <a:rPr lang="en-US">
                <a:solidFill>
                  <a:schemeClr val="tx1"/>
                </a:solidFill>
                <a:latin typeface="Metrophobic"/>
              </a:rPr>
              <a:t> values</a:t>
            </a:r>
          </a:p>
          <a:p>
            <a:endParaRPr lang="en-US">
              <a:solidFill>
                <a:schemeClr val="tx1"/>
              </a:solidFill>
              <a:latin typeface="Metrophobic"/>
            </a:endParaRPr>
          </a:p>
        </p:txBody>
      </p:sp>
      <p:pic>
        <p:nvPicPr>
          <p:cNvPr id="2" name="Picture 1" descr="A screen shot of a computer code&#10;&#10;Description automatically generated">
            <a:extLst>
              <a:ext uri="{FF2B5EF4-FFF2-40B4-BE49-F238E27FC236}">
                <a16:creationId xmlns:a16="http://schemas.microsoft.com/office/drawing/2014/main" id="{9D8A0E6F-5536-A430-A223-2CF389A386F9}"/>
              </a:ext>
            </a:extLst>
          </p:cNvPr>
          <p:cNvPicPr>
            <a:picLocks noChangeAspect="1"/>
          </p:cNvPicPr>
          <p:nvPr/>
        </p:nvPicPr>
        <p:blipFill>
          <a:blip r:embed="rId3"/>
          <a:stretch>
            <a:fillRect/>
          </a:stretch>
        </p:blipFill>
        <p:spPr>
          <a:xfrm>
            <a:off x="2764118" y="2572752"/>
            <a:ext cx="4572000" cy="1772262"/>
          </a:xfrm>
          <a:prstGeom prst="rect">
            <a:avLst/>
          </a:prstGeom>
        </p:spPr>
      </p:pic>
    </p:spTree>
    <p:extLst>
      <p:ext uri="{BB962C8B-B14F-4D97-AF65-F5344CB8AC3E}">
        <p14:creationId xmlns:p14="http://schemas.microsoft.com/office/powerpoint/2010/main" val="9227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130"/>
        <p:cNvGrpSpPr/>
        <p:nvPr/>
      </p:nvGrpSpPr>
      <p:grpSpPr>
        <a:xfrm>
          <a:off x="0" y="0"/>
          <a:ext cx="0" cy="0"/>
          <a:chOff x="0" y="0"/>
          <a:chExt cx="0" cy="0"/>
        </a:xfrm>
      </p:grpSpPr>
      <p:sp>
        <p:nvSpPr>
          <p:cNvPr id="1131" name="Google Shape;1131;p43"/>
          <p:cNvSpPr txBox="1">
            <a:spLocks noGrp="1"/>
          </p:cNvSpPr>
          <p:nvPr>
            <p:ph type="title"/>
          </p:nvPr>
        </p:nvSpPr>
        <p:spPr>
          <a:xfrm>
            <a:off x="412473" y="836859"/>
            <a:ext cx="1711014" cy="15916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2400">
                <a:solidFill>
                  <a:schemeClr val="lt2"/>
                </a:solidFill>
              </a:rPr>
              <a:t>Leverage </a:t>
            </a:r>
            <a:br>
              <a:rPr lang="en" sz="2400">
                <a:solidFill>
                  <a:schemeClr val="lt2"/>
                </a:solidFill>
              </a:rPr>
            </a:br>
            <a:r>
              <a:rPr lang="en" sz="2400">
                <a:solidFill>
                  <a:schemeClr val="lt2"/>
                </a:solidFill>
              </a:rPr>
              <a:t>on </a:t>
            </a:r>
            <a:br>
              <a:rPr lang="en" sz="2400">
                <a:solidFill>
                  <a:schemeClr val="lt2"/>
                </a:solidFill>
              </a:rPr>
            </a:br>
            <a:r>
              <a:rPr lang="en" sz="2400">
                <a:solidFill>
                  <a:schemeClr val="lt2"/>
                </a:solidFill>
              </a:rPr>
              <a:t>Machine learning</a:t>
            </a:r>
            <a:endParaRPr sz="2400"/>
          </a:p>
        </p:txBody>
      </p:sp>
      <p:grpSp>
        <p:nvGrpSpPr>
          <p:cNvPr id="1157" name="Google Shape;1157;p43"/>
          <p:cNvGrpSpPr/>
          <p:nvPr/>
        </p:nvGrpSpPr>
        <p:grpSpPr>
          <a:xfrm>
            <a:off x="2465285" y="552003"/>
            <a:ext cx="599322" cy="250348"/>
            <a:chOff x="2465285" y="552003"/>
            <a:chExt cx="599322" cy="250348"/>
          </a:xfrm>
        </p:grpSpPr>
        <p:sp>
          <p:nvSpPr>
            <p:cNvPr id="1158" name="Google Shape;1158;p43"/>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160" name="Google Shape;1160;p43"/>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162" name="Google Shape;1162;p43"/>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163" name="Google Shape;1163;p43"/>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a:off x="3972710" y="4206849"/>
            <a:ext cx="1842300" cy="39000"/>
          </a:xfrm>
          <a:prstGeom prst="roundRect">
            <a:avLst>
              <a:gd name="adj" fmla="val 50000"/>
            </a:avLst>
          </a:pr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a:off x="57390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3"/>
          <p:cNvSpPr/>
          <p:nvPr/>
        </p:nvSpPr>
        <p:spPr>
          <a:xfrm>
            <a:off x="57834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black and white illustration of a robot and a doctor&#10;&#10;Description automatically generated">
            <a:extLst>
              <a:ext uri="{FF2B5EF4-FFF2-40B4-BE49-F238E27FC236}">
                <a16:creationId xmlns:a16="http://schemas.microsoft.com/office/drawing/2014/main" id="{81C6B25D-0051-B4FB-0B26-82AB716A87A6}"/>
              </a:ext>
            </a:extLst>
          </p:cNvPr>
          <p:cNvPicPr>
            <a:picLocks noChangeAspect="1"/>
          </p:cNvPicPr>
          <p:nvPr/>
        </p:nvPicPr>
        <p:blipFill>
          <a:blip r:embed="rId3"/>
          <a:stretch>
            <a:fillRect/>
          </a:stretch>
        </p:blipFill>
        <p:spPr>
          <a:xfrm>
            <a:off x="4211855" y="838172"/>
            <a:ext cx="2511213" cy="2435233"/>
          </a:xfrm>
          <a:prstGeom prst="rect">
            <a:avLst/>
          </a:prstGeom>
        </p:spPr>
      </p:pic>
      <p:sp>
        <p:nvSpPr>
          <p:cNvPr id="5" name="TextBox 4">
            <a:extLst>
              <a:ext uri="{FF2B5EF4-FFF2-40B4-BE49-F238E27FC236}">
                <a16:creationId xmlns:a16="http://schemas.microsoft.com/office/drawing/2014/main" id="{6BC8F86C-C68E-F25D-9612-4131B6D3561E}"/>
              </a:ext>
            </a:extLst>
          </p:cNvPr>
          <p:cNvSpPr txBox="1"/>
          <p:nvPr/>
        </p:nvSpPr>
        <p:spPr>
          <a:xfrm>
            <a:off x="3971085" y="3446078"/>
            <a:ext cx="4572000" cy="307777"/>
          </a:xfrm>
          <a:prstGeom prst="rect">
            <a:avLst/>
          </a:prstGeom>
          <a:noFill/>
        </p:spPr>
        <p:txBody>
          <a:bodyPr wrap="square">
            <a:spAutoFit/>
          </a:bodyPr>
          <a:lstStyle/>
          <a:p>
            <a:r>
              <a:rPr lang="en-US" b="0">
                <a:solidFill>
                  <a:srgbClr val="CCCCCC"/>
                </a:solidFill>
                <a:effectLst/>
                <a:latin typeface="Consolas" panose="020B0609020204030204" pitchFamily="49" charset="0"/>
              </a:rPr>
              <a:t>different feature selection techniques</a:t>
            </a:r>
          </a:p>
        </p:txBody>
      </p:sp>
      <p:sp>
        <p:nvSpPr>
          <p:cNvPr id="7" name="TextBox 6">
            <a:extLst>
              <a:ext uri="{FF2B5EF4-FFF2-40B4-BE49-F238E27FC236}">
                <a16:creationId xmlns:a16="http://schemas.microsoft.com/office/drawing/2014/main" id="{C304F91E-B5F1-9203-BD1F-F70C6868E4B1}"/>
              </a:ext>
            </a:extLst>
          </p:cNvPr>
          <p:cNvSpPr txBox="1"/>
          <p:nvPr/>
        </p:nvSpPr>
        <p:spPr>
          <a:xfrm>
            <a:off x="3977457" y="3673915"/>
            <a:ext cx="4572000" cy="307777"/>
          </a:xfrm>
          <a:prstGeom prst="rect">
            <a:avLst/>
          </a:prstGeom>
          <a:noFill/>
        </p:spPr>
        <p:txBody>
          <a:bodyPr wrap="square">
            <a:spAutoFit/>
          </a:bodyPr>
          <a:lstStyle/>
          <a:p>
            <a:r>
              <a:rPr lang="en-US" b="0">
                <a:solidFill>
                  <a:srgbClr val="CCCCCC"/>
                </a:solidFill>
                <a:effectLst/>
                <a:latin typeface="Consolas" panose="020B0609020204030204" pitchFamily="49" charset="0"/>
              </a:rPr>
              <a:t>evaluating our model trained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2120" y="2193178"/>
            <a:ext cx="5728713" cy="1746705"/>
          </a:xfrm>
          <a:prstGeom prst="rect">
            <a:avLst/>
          </a:prstGeom>
        </p:spPr>
        <p:txBody>
          <a:bodyPr spcFirstLastPara="1" wrap="square" lIns="91425" tIns="0" rIns="91425" bIns="0" anchor="b" anchorCtr="0">
            <a:noAutofit/>
          </a:bodyPr>
          <a:lstStyle/>
          <a:p>
            <a:pPr algn="ctr"/>
            <a:r>
              <a:rPr lang="en" sz="6000">
                <a:solidFill>
                  <a:schemeClr val="tx1"/>
                </a:solidFill>
              </a:rPr>
              <a:t>Machine Learning Techniques</a:t>
            </a:r>
            <a:endParaRPr lang="en-US">
              <a:solidFill>
                <a:schemeClr val="tx1"/>
              </a:solidFill>
            </a:endParaRP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2698525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465002" y="-70410"/>
            <a:ext cx="5728713" cy="1746705"/>
          </a:xfrm>
          <a:prstGeom prst="rect">
            <a:avLst/>
          </a:prstGeom>
        </p:spPr>
        <p:txBody>
          <a:bodyPr spcFirstLastPara="1" wrap="square" lIns="91425" tIns="0" rIns="91425" bIns="0" anchor="b" anchorCtr="0">
            <a:noAutofit/>
          </a:bodyPr>
          <a:lstStyle/>
          <a:p>
            <a:pPr algn="ctr"/>
            <a:r>
              <a:rPr lang="en" sz="6000">
                <a:solidFill>
                  <a:schemeClr val="tx1"/>
                </a:solidFill>
              </a:rPr>
              <a:t>Autoencoders</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 name="Oval 2">
            <a:extLst>
              <a:ext uri="{FF2B5EF4-FFF2-40B4-BE49-F238E27FC236}">
                <a16:creationId xmlns:a16="http://schemas.microsoft.com/office/drawing/2014/main" id="{D0395469-95CD-0ABE-E36F-46813B181B23}"/>
              </a:ext>
            </a:extLst>
          </p:cNvPr>
          <p:cNvSpPr/>
          <p:nvPr/>
        </p:nvSpPr>
        <p:spPr>
          <a:xfrm>
            <a:off x="2991716" y="1844386"/>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90C506-C962-2F74-9282-D84A33A0CE02}"/>
              </a:ext>
            </a:extLst>
          </p:cNvPr>
          <p:cNvSpPr/>
          <p:nvPr/>
        </p:nvSpPr>
        <p:spPr>
          <a:xfrm>
            <a:off x="2996045" y="2290329"/>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8530B68-7DC7-D96A-A556-1C7A2FDF6CC4}"/>
              </a:ext>
            </a:extLst>
          </p:cNvPr>
          <p:cNvSpPr/>
          <p:nvPr/>
        </p:nvSpPr>
        <p:spPr>
          <a:xfrm>
            <a:off x="2996045" y="2788227"/>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8BEAA55-8D6B-CBDE-DDC8-5D54560BD522}"/>
              </a:ext>
            </a:extLst>
          </p:cNvPr>
          <p:cNvSpPr/>
          <p:nvPr/>
        </p:nvSpPr>
        <p:spPr>
          <a:xfrm>
            <a:off x="2987385" y="3277466"/>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B47DC2-167F-43FB-0A1A-8BD359F30200}"/>
              </a:ext>
            </a:extLst>
          </p:cNvPr>
          <p:cNvSpPr/>
          <p:nvPr/>
        </p:nvSpPr>
        <p:spPr>
          <a:xfrm>
            <a:off x="2996045" y="3766704"/>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8D527BF-F310-DA56-E010-D1BD1C649C76}"/>
              </a:ext>
            </a:extLst>
          </p:cNvPr>
          <p:cNvSpPr/>
          <p:nvPr/>
        </p:nvSpPr>
        <p:spPr>
          <a:xfrm>
            <a:off x="3701760" y="2060864"/>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0FC6590-EB53-2CF6-5D16-580B7676B18C}"/>
              </a:ext>
            </a:extLst>
          </p:cNvPr>
          <p:cNvSpPr/>
          <p:nvPr/>
        </p:nvSpPr>
        <p:spPr>
          <a:xfrm>
            <a:off x="3701760" y="2554431"/>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7A132B-9D91-C87C-5746-6D6D0BB85F63}"/>
              </a:ext>
            </a:extLst>
          </p:cNvPr>
          <p:cNvSpPr/>
          <p:nvPr/>
        </p:nvSpPr>
        <p:spPr>
          <a:xfrm>
            <a:off x="3701760" y="3078306"/>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74F623-1638-864C-9243-944AE9A66A4E}"/>
              </a:ext>
            </a:extLst>
          </p:cNvPr>
          <p:cNvSpPr/>
          <p:nvPr/>
        </p:nvSpPr>
        <p:spPr>
          <a:xfrm>
            <a:off x="4355521" y="2350943"/>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9BC744C-7A27-1ECE-FA8F-33F373DF042A}"/>
              </a:ext>
            </a:extLst>
          </p:cNvPr>
          <p:cNvSpPr/>
          <p:nvPr/>
        </p:nvSpPr>
        <p:spPr>
          <a:xfrm>
            <a:off x="3701760" y="3567545"/>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CF00DBD-B579-6306-610B-D725CFF0E575}"/>
              </a:ext>
            </a:extLst>
          </p:cNvPr>
          <p:cNvSpPr/>
          <p:nvPr/>
        </p:nvSpPr>
        <p:spPr>
          <a:xfrm>
            <a:off x="4355522" y="2844511"/>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F36F100-9CDE-B84D-F13D-9CFB4194D8D4}"/>
              </a:ext>
            </a:extLst>
          </p:cNvPr>
          <p:cNvSpPr/>
          <p:nvPr/>
        </p:nvSpPr>
        <p:spPr>
          <a:xfrm>
            <a:off x="4355522" y="3368386"/>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E080DD1-CB8C-C46F-7FA5-0F90F91707F1}"/>
              </a:ext>
            </a:extLst>
          </p:cNvPr>
          <p:cNvSpPr/>
          <p:nvPr/>
        </p:nvSpPr>
        <p:spPr>
          <a:xfrm>
            <a:off x="4922692" y="2641022"/>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E4E789E-7E4D-122A-F04E-03D70737BA15}"/>
              </a:ext>
            </a:extLst>
          </p:cNvPr>
          <p:cNvSpPr/>
          <p:nvPr/>
        </p:nvSpPr>
        <p:spPr>
          <a:xfrm>
            <a:off x="4922692" y="3134591"/>
            <a:ext cx="294410" cy="29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0B6E154-AA22-D5D8-0022-989D5F126797}"/>
              </a:ext>
            </a:extLst>
          </p:cNvPr>
          <p:cNvSpPr/>
          <p:nvPr/>
        </p:nvSpPr>
        <p:spPr>
          <a:xfrm>
            <a:off x="5554806" y="2350943"/>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FF2E6C3-A43F-4A0B-5DD6-83CB69BA1AB9}"/>
              </a:ext>
            </a:extLst>
          </p:cNvPr>
          <p:cNvSpPr/>
          <p:nvPr/>
        </p:nvSpPr>
        <p:spPr>
          <a:xfrm>
            <a:off x="5554804" y="2844511"/>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811EAE-F4A8-7312-7355-39DACBDF210A}"/>
              </a:ext>
            </a:extLst>
          </p:cNvPr>
          <p:cNvSpPr/>
          <p:nvPr/>
        </p:nvSpPr>
        <p:spPr>
          <a:xfrm>
            <a:off x="6299487" y="2069522"/>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B63A19D-5E60-D4D4-0A89-9AA2BE73133E}"/>
              </a:ext>
            </a:extLst>
          </p:cNvPr>
          <p:cNvSpPr/>
          <p:nvPr/>
        </p:nvSpPr>
        <p:spPr>
          <a:xfrm>
            <a:off x="5554805" y="3368386"/>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96DF50-7221-12B2-9E46-2C00582D2EDA}"/>
              </a:ext>
            </a:extLst>
          </p:cNvPr>
          <p:cNvSpPr/>
          <p:nvPr/>
        </p:nvSpPr>
        <p:spPr>
          <a:xfrm>
            <a:off x="6299487" y="2563091"/>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CA20877-B173-0676-7567-2F1D08D03169}"/>
              </a:ext>
            </a:extLst>
          </p:cNvPr>
          <p:cNvSpPr/>
          <p:nvPr/>
        </p:nvSpPr>
        <p:spPr>
          <a:xfrm>
            <a:off x="6299487" y="3086966"/>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5B07D77-EDE9-982E-71D4-CA3F88551416}"/>
              </a:ext>
            </a:extLst>
          </p:cNvPr>
          <p:cNvSpPr/>
          <p:nvPr/>
        </p:nvSpPr>
        <p:spPr>
          <a:xfrm>
            <a:off x="7026850" y="2290329"/>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F0B4E13-ACF0-8D3C-1141-B6CABDB150E4}"/>
              </a:ext>
            </a:extLst>
          </p:cNvPr>
          <p:cNvSpPr/>
          <p:nvPr/>
        </p:nvSpPr>
        <p:spPr>
          <a:xfrm>
            <a:off x="7026850" y="1844386"/>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3356C0-B87E-1834-69C2-47E5B38E5973}"/>
              </a:ext>
            </a:extLst>
          </p:cNvPr>
          <p:cNvSpPr/>
          <p:nvPr/>
        </p:nvSpPr>
        <p:spPr>
          <a:xfrm>
            <a:off x="6299487" y="3576204"/>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95655F0-C0A0-CB42-6797-8CEDB15C1A52}"/>
              </a:ext>
            </a:extLst>
          </p:cNvPr>
          <p:cNvSpPr/>
          <p:nvPr/>
        </p:nvSpPr>
        <p:spPr>
          <a:xfrm>
            <a:off x="7026850" y="2788227"/>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9FE9C8E-5EC0-B7DE-9720-A94DD364E472}"/>
              </a:ext>
            </a:extLst>
          </p:cNvPr>
          <p:cNvSpPr/>
          <p:nvPr/>
        </p:nvSpPr>
        <p:spPr>
          <a:xfrm>
            <a:off x="7026850" y="3277466"/>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F633082-AEF7-D346-183A-797B94DB818D}"/>
              </a:ext>
            </a:extLst>
          </p:cNvPr>
          <p:cNvSpPr/>
          <p:nvPr/>
        </p:nvSpPr>
        <p:spPr>
          <a:xfrm>
            <a:off x="7026850" y="3766704"/>
            <a:ext cx="294410" cy="2900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A5C4F1ED-349D-1F5D-CB31-025C529DA8E9}"/>
              </a:ext>
            </a:extLst>
          </p:cNvPr>
          <p:cNvCxnSpPr/>
          <p:nvPr/>
        </p:nvCxnSpPr>
        <p:spPr>
          <a:xfrm>
            <a:off x="3274827" y="2025502"/>
            <a:ext cx="442103" cy="13748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939C8E9A-BDF0-EF38-B054-634EFCE24FE1}"/>
              </a:ext>
            </a:extLst>
          </p:cNvPr>
          <p:cNvCxnSpPr>
            <a:cxnSpLocks/>
          </p:cNvCxnSpPr>
          <p:nvPr/>
        </p:nvCxnSpPr>
        <p:spPr>
          <a:xfrm>
            <a:off x="3288306" y="3454251"/>
            <a:ext cx="423232" cy="20218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992EAB09-076A-8BC7-1000-DD0AB26DD83B}"/>
              </a:ext>
            </a:extLst>
          </p:cNvPr>
          <p:cNvCxnSpPr>
            <a:cxnSpLocks/>
          </p:cNvCxnSpPr>
          <p:nvPr/>
        </p:nvCxnSpPr>
        <p:spPr>
          <a:xfrm>
            <a:off x="3274827" y="2939361"/>
            <a:ext cx="434016" cy="70628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05C971B1-1E45-4EB8-CFBB-7E672F542CE8}"/>
              </a:ext>
            </a:extLst>
          </p:cNvPr>
          <p:cNvCxnSpPr>
            <a:cxnSpLocks/>
          </p:cNvCxnSpPr>
          <p:nvPr/>
        </p:nvCxnSpPr>
        <p:spPr>
          <a:xfrm>
            <a:off x="3299090" y="2443343"/>
            <a:ext cx="423232" cy="121848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8" name="Straight Arrow Connector 37">
            <a:extLst>
              <a:ext uri="{FF2B5EF4-FFF2-40B4-BE49-F238E27FC236}">
                <a16:creationId xmlns:a16="http://schemas.microsoft.com/office/drawing/2014/main" id="{968427AE-28F9-4CA5-84FE-F0664B443DE0}"/>
              </a:ext>
            </a:extLst>
          </p:cNvPr>
          <p:cNvCxnSpPr>
            <a:cxnSpLocks/>
          </p:cNvCxnSpPr>
          <p:nvPr/>
        </p:nvCxnSpPr>
        <p:spPr>
          <a:xfrm>
            <a:off x="3285610" y="2020110"/>
            <a:ext cx="431320" cy="162014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A6AAE6DB-2A00-367F-5577-41F6AE7D6BBD}"/>
              </a:ext>
            </a:extLst>
          </p:cNvPr>
          <p:cNvCxnSpPr>
            <a:cxnSpLocks/>
          </p:cNvCxnSpPr>
          <p:nvPr/>
        </p:nvCxnSpPr>
        <p:spPr>
          <a:xfrm flipV="1">
            <a:off x="3282914" y="2198029"/>
            <a:ext cx="434016" cy="735942"/>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 name="Straight Arrow Connector 39">
            <a:extLst>
              <a:ext uri="{FF2B5EF4-FFF2-40B4-BE49-F238E27FC236}">
                <a16:creationId xmlns:a16="http://schemas.microsoft.com/office/drawing/2014/main" id="{9FEF9B0A-D30A-C9D4-3C6B-C93CA9576589}"/>
              </a:ext>
            </a:extLst>
          </p:cNvPr>
          <p:cNvCxnSpPr>
            <a:cxnSpLocks/>
          </p:cNvCxnSpPr>
          <p:nvPr/>
        </p:nvCxnSpPr>
        <p:spPr>
          <a:xfrm flipV="1">
            <a:off x="3293698" y="2160288"/>
            <a:ext cx="442103" cy="29922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 name="Straight Arrow Connector 40">
            <a:extLst>
              <a:ext uri="{FF2B5EF4-FFF2-40B4-BE49-F238E27FC236}">
                <a16:creationId xmlns:a16="http://schemas.microsoft.com/office/drawing/2014/main" id="{7A6104CF-B7E7-C228-359E-64FAB1736613}"/>
              </a:ext>
            </a:extLst>
          </p:cNvPr>
          <p:cNvCxnSpPr>
            <a:cxnSpLocks/>
          </p:cNvCxnSpPr>
          <p:nvPr/>
        </p:nvCxnSpPr>
        <p:spPr>
          <a:xfrm flipV="1">
            <a:off x="3296393" y="2238466"/>
            <a:ext cx="407059" cy="122387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4926B641-A9EB-B567-09C5-4BB80028EA95}"/>
              </a:ext>
            </a:extLst>
          </p:cNvPr>
          <p:cNvCxnSpPr>
            <a:cxnSpLocks/>
          </p:cNvCxnSpPr>
          <p:nvPr/>
        </p:nvCxnSpPr>
        <p:spPr>
          <a:xfrm>
            <a:off x="3280219" y="2950146"/>
            <a:ext cx="439408" cy="70089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84F30710-9AD0-003F-F7A6-0C8D086CBAE2}"/>
              </a:ext>
            </a:extLst>
          </p:cNvPr>
          <p:cNvCxnSpPr>
            <a:cxnSpLocks/>
          </p:cNvCxnSpPr>
          <p:nvPr/>
        </p:nvCxnSpPr>
        <p:spPr>
          <a:xfrm flipV="1">
            <a:off x="3296393" y="2233074"/>
            <a:ext cx="401667" cy="167406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D9E9055B-895D-241F-547D-65616E4D6807}"/>
              </a:ext>
            </a:extLst>
          </p:cNvPr>
          <p:cNvCxnSpPr>
            <a:cxnSpLocks/>
          </p:cNvCxnSpPr>
          <p:nvPr/>
        </p:nvCxnSpPr>
        <p:spPr>
          <a:xfrm>
            <a:off x="4002680" y="2211507"/>
            <a:ext cx="363927" cy="28575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F264268A-786F-14E8-9649-1DAE43A530A6}"/>
              </a:ext>
            </a:extLst>
          </p:cNvPr>
          <p:cNvCxnSpPr>
            <a:cxnSpLocks/>
          </p:cNvCxnSpPr>
          <p:nvPr/>
        </p:nvCxnSpPr>
        <p:spPr>
          <a:xfrm flipV="1">
            <a:off x="4655053" y="2785704"/>
            <a:ext cx="264184" cy="20218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5163E6BA-93D5-604F-FDFF-C43BDDDAA06E}"/>
              </a:ext>
            </a:extLst>
          </p:cNvPr>
          <p:cNvCxnSpPr>
            <a:cxnSpLocks/>
          </p:cNvCxnSpPr>
          <p:nvPr/>
        </p:nvCxnSpPr>
        <p:spPr>
          <a:xfrm flipV="1">
            <a:off x="4655053" y="2801878"/>
            <a:ext cx="264184" cy="69820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53482628-6EC0-2343-DA76-9E1739C5E7C8}"/>
              </a:ext>
            </a:extLst>
          </p:cNvPr>
          <p:cNvCxnSpPr>
            <a:cxnSpLocks/>
          </p:cNvCxnSpPr>
          <p:nvPr/>
        </p:nvCxnSpPr>
        <p:spPr>
          <a:xfrm flipV="1">
            <a:off x="3299091" y="3686087"/>
            <a:ext cx="425928" cy="21027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D46633A0-6DEB-09C5-CDDF-7F319321989C}"/>
              </a:ext>
            </a:extLst>
          </p:cNvPr>
          <p:cNvCxnSpPr>
            <a:cxnSpLocks/>
          </p:cNvCxnSpPr>
          <p:nvPr/>
        </p:nvCxnSpPr>
        <p:spPr>
          <a:xfrm>
            <a:off x="4655053" y="2529606"/>
            <a:ext cx="266880" cy="722462"/>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71CD210E-27FD-D458-6127-27E6C7659EA1}"/>
              </a:ext>
            </a:extLst>
          </p:cNvPr>
          <p:cNvCxnSpPr>
            <a:cxnSpLocks/>
          </p:cNvCxnSpPr>
          <p:nvPr/>
        </p:nvCxnSpPr>
        <p:spPr>
          <a:xfrm>
            <a:off x="3296393" y="2456822"/>
            <a:ext cx="407058" cy="22913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517EAD30-BF35-A8CD-0C58-1F43A2BBE451}"/>
              </a:ext>
            </a:extLst>
          </p:cNvPr>
          <p:cNvCxnSpPr>
            <a:cxnSpLocks/>
          </p:cNvCxnSpPr>
          <p:nvPr/>
        </p:nvCxnSpPr>
        <p:spPr>
          <a:xfrm flipV="1">
            <a:off x="3293697" y="2696743"/>
            <a:ext cx="404362" cy="25070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1" name="Straight Arrow Connector 50">
            <a:extLst>
              <a:ext uri="{FF2B5EF4-FFF2-40B4-BE49-F238E27FC236}">
                <a16:creationId xmlns:a16="http://schemas.microsoft.com/office/drawing/2014/main" id="{701B388E-D1AC-8BE1-43C4-36E17D5E4C20}"/>
              </a:ext>
            </a:extLst>
          </p:cNvPr>
          <p:cNvCxnSpPr>
            <a:cxnSpLocks/>
          </p:cNvCxnSpPr>
          <p:nvPr/>
        </p:nvCxnSpPr>
        <p:spPr>
          <a:xfrm>
            <a:off x="3280218" y="2028196"/>
            <a:ext cx="434016" cy="66045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2" name="Straight Arrow Connector 51">
            <a:extLst>
              <a:ext uri="{FF2B5EF4-FFF2-40B4-BE49-F238E27FC236}">
                <a16:creationId xmlns:a16="http://schemas.microsoft.com/office/drawing/2014/main" id="{7C63E88E-A639-92C0-A92C-CA6051DD710E}"/>
              </a:ext>
            </a:extLst>
          </p:cNvPr>
          <p:cNvCxnSpPr>
            <a:cxnSpLocks/>
          </p:cNvCxnSpPr>
          <p:nvPr/>
        </p:nvCxnSpPr>
        <p:spPr>
          <a:xfrm flipV="1">
            <a:off x="3285610" y="2707526"/>
            <a:ext cx="417841" cy="74672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2C9B256-7723-3896-9A2B-2935FB70CCAC}"/>
              </a:ext>
            </a:extLst>
          </p:cNvPr>
          <p:cNvCxnSpPr>
            <a:cxnSpLocks/>
          </p:cNvCxnSpPr>
          <p:nvPr/>
        </p:nvCxnSpPr>
        <p:spPr>
          <a:xfrm flipV="1">
            <a:off x="3288305" y="2696743"/>
            <a:ext cx="415146" cy="121039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AF866795-E250-0CF9-87B2-A52A42FEF59D}"/>
              </a:ext>
            </a:extLst>
          </p:cNvPr>
          <p:cNvCxnSpPr>
            <a:cxnSpLocks/>
          </p:cNvCxnSpPr>
          <p:nvPr/>
        </p:nvCxnSpPr>
        <p:spPr>
          <a:xfrm>
            <a:off x="3293697" y="2022805"/>
            <a:ext cx="409754" cy="118613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3E68014C-FCB2-34FE-150D-3EF4A1D2F9C2}"/>
              </a:ext>
            </a:extLst>
          </p:cNvPr>
          <p:cNvCxnSpPr>
            <a:cxnSpLocks/>
          </p:cNvCxnSpPr>
          <p:nvPr/>
        </p:nvCxnSpPr>
        <p:spPr>
          <a:xfrm>
            <a:off x="3296392" y="2454126"/>
            <a:ext cx="409754" cy="76828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39F80B81-AC25-184E-8AB5-7E9136E85E6A}"/>
              </a:ext>
            </a:extLst>
          </p:cNvPr>
          <p:cNvCxnSpPr>
            <a:cxnSpLocks/>
          </p:cNvCxnSpPr>
          <p:nvPr/>
        </p:nvCxnSpPr>
        <p:spPr>
          <a:xfrm>
            <a:off x="3282914" y="2950145"/>
            <a:ext cx="423232" cy="27496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7" name="Straight Arrow Connector 56">
            <a:extLst>
              <a:ext uri="{FF2B5EF4-FFF2-40B4-BE49-F238E27FC236}">
                <a16:creationId xmlns:a16="http://schemas.microsoft.com/office/drawing/2014/main" id="{8071A769-AC46-2A34-E636-ED7BE7FB1F2E}"/>
              </a:ext>
            </a:extLst>
          </p:cNvPr>
          <p:cNvCxnSpPr>
            <a:cxnSpLocks/>
          </p:cNvCxnSpPr>
          <p:nvPr/>
        </p:nvCxnSpPr>
        <p:spPr>
          <a:xfrm flipV="1">
            <a:off x="3296392" y="3243981"/>
            <a:ext cx="401667" cy="20218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007A7092-D0E1-9BC6-DF4E-A14BDB3F4C80}"/>
              </a:ext>
            </a:extLst>
          </p:cNvPr>
          <p:cNvCxnSpPr>
            <a:cxnSpLocks/>
          </p:cNvCxnSpPr>
          <p:nvPr/>
        </p:nvCxnSpPr>
        <p:spPr>
          <a:xfrm flipV="1">
            <a:off x="3285609" y="3260156"/>
            <a:ext cx="417842" cy="63619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59" name="Straight Arrow Connector 58">
            <a:extLst>
              <a:ext uri="{FF2B5EF4-FFF2-40B4-BE49-F238E27FC236}">
                <a16:creationId xmlns:a16="http://schemas.microsoft.com/office/drawing/2014/main" id="{6B63E76C-40CB-9F7D-EBAA-FFDAF36C82A7}"/>
              </a:ext>
            </a:extLst>
          </p:cNvPr>
          <p:cNvCxnSpPr>
            <a:cxnSpLocks/>
          </p:cNvCxnSpPr>
          <p:nvPr/>
        </p:nvCxnSpPr>
        <p:spPr>
          <a:xfrm flipV="1">
            <a:off x="4655052" y="3276331"/>
            <a:ext cx="269575" cy="23722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0" name="Straight Arrow Connector 59">
            <a:extLst>
              <a:ext uri="{FF2B5EF4-FFF2-40B4-BE49-F238E27FC236}">
                <a16:creationId xmlns:a16="http://schemas.microsoft.com/office/drawing/2014/main" id="{4E421B5D-1CC6-8BBF-A4AC-02B64C85ADEC}"/>
              </a:ext>
            </a:extLst>
          </p:cNvPr>
          <p:cNvCxnSpPr>
            <a:cxnSpLocks/>
          </p:cNvCxnSpPr>
          <p:nvPr/>
        </p:nvCxnSpPr>
        <p:spPr>
          <a:xfrm flipV="1">
            <a:off x="4002680" y="2505345"/>
            <a:ext cx="366622" cy="20218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88C8A06C-6CAE-40C5-830B-C0EDD4C2F575}"/>
              </a:ext>
            </a:extLst>
          </p:cNvPr>
          <p:cNvCxnSpPr>
            <a:cxnSpLocks/>
          </p:cNvCxnSpPr>
          <p:nvPr/>
        </p:nvCxnSpPr>
        <p:spPr>
          <a:xfrm flipV="1">
            <a:off x="4002678" y="2516127"/>
            <a:ext cx="363927" cy="70089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2" name="Straight Arrow Connector 61">
            <a:extLst>
              <a:ext uri="{FF2B5EF4-FFF2-40B4-BE49-F238E27FC236}">
                <a16:creationId xmlns:a16="http://schemas.microsoft.com/office/drawing/2014/main" id="{6FEB0AF9-3494-5D9B-6C83-9458D278BEC6}"/>
              </a:ext>
            </a:extLst>
          </p:cNvPr>
          <p:cNvCxnSpPr>
            <a:cxnSpLocks/>
          </p:cNvCxnSpPr>
          <p:nvPr/>
        </p:nvCxnSpPr>
        <p:spPr>
          <a:xfrm flipV="1">
            <a:off x="4005374" y="2532302"/>
            <a:ext cx="361231" cy="116456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3" name="Straight Arrow Connector 62">
            <a:extLst>
              <a:ext uri="{FF2B5EF4-FFF2-40B4-BE49-F238E27FC236}">
                <a16:creationId xmlns:a16="http://schemas.microsoft.com/office/drawing/2014/main" id="{25589891-4F44-3DA5-AC7C-99EFD3AA4042}"/>
              </a:ext>
            </a:extLst>
          </p:cNvPr>
          <p:cNvCxnSpPr>
            <a:cxnSpLocks/>
          </p:cNvCxnSpPr>
          <p:nvPr/>
        </p:nvCxnSpPr>
        <p:spPr>
          <a:xfrm>
            <a:off x="3999982" y="2208811"/>
            <a:ext cx="361231" cy="77368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0" name="Straight Arrow Connector 319">
            <a:extLst>
              <a:ext uri="{FF2B5EF4-FFF2-40B4-BE49-F238E27FC236}">
                <a16:creationId xmlns:a16="http://schemas.microsoft.com/office/drawing/2014/main" id="{BE823D6E-0C96-79A6-501E-4151D34CF6FE}"/>
              </a:ext>
            </a:extLst>
          </p:cNvPr>
          <p:cNvCxnSpPr>
            <a:cxnSpLocks/>
          </p:cNvCxnSpPr>
          <p:nvPr/>
        </p:nvCxnSpPr>
        <p:spPr>
          <a:xfrm>
            <a:off x="4002679" y="2710221"/>
            <a:ext cx="363926" cy="277662"/>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1" name="Straight Arrow Connector 320">
            <a:extLst>
              <a:ext uri="{FF2B5EF4-FFF2-40B4-BE49-F238E27FC236}">
                <a16:creationId xmlns:a16="http://schemas.microsoft.com/office/drawing/2014/main" id="{0E9DEC74-7EAC-3FB7-B1EA-9DE1B6DAED44}"/>
              </a:ext>
            </a:extLst>
          </p:cNvPr>
          <p:cNvCxnSpPr>
            <a:cxnSpLocks/>
          </p:cNvCxnSpPr>
          <p:nvPr/>
        </p:nvCxnSpPr>
        <p:spPr>
          <a:xfrm flipV="1">
            <a:off x="3999984" y="2987884"/>
            <a:ext cx="369317" cy="24800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2" name="Straight Arrow Connector 321">
            <a:extLst>
              <a:ext uri="{FF2B5EF4-FFF2-40B4-BE49-F238E27FC236}">
                <a16:creationId xmlns:a16="http://schemas.microsoft.com/office/drawing/2014/main" id="{9B3992FB-BE57-1741-C073-72C6D218188A}"/>
              </a:ext>
            </a:extLst>
          </p:cNvPr>
          <p:cNvCxnSpPr>
            <a:cxnSpLocks/>
          </p:cNvCxnSpPr>
          <p:nvPr/>
        </p:nvCxnSpPr>
        <p:spPr>
          <a:xfrm flipV="1">
            <a:off x="4002679" y="3014842"/>
            <a:ext cx="361231" cy="67663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3" name="Straight Arrow Connector 322">
            <a:extLst>
              <a:ext uri="{FF2B5EF4-FFF2-40B4-BE49-F238E27FC236}">
                <a16:creationId xmlns:a16="http://schemas.microsoft.com/office/drawing/2014/main" id="{533BAF80-EA32-9838-BB16-D5DE870D61B5}"/>
              </a:ext>
            </a:extLst>
          </p:cNvPr>
          <p:cNvCxnSpPr>
            <a:cxnSpLocks/>
          </p:cNvCxnSpPr>
          <p:nvPr/>
        </p:nvCxnSpPr>
        <p:spPr>
          <a:xfrm>
            <a:off x="4002679" y="2214203"/>
            <a:ext cx="358535" cy="129126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4" name="Straight Arrow Connector 323">
            <a:extLst>
              <a:ext uri="{FF2B5EF4-FFF2-40B4-BE49-F238E27FC236}">
                <a16:creationId xmlns:a16="http://schemas.microsoft.com/office/drawing/2014/main" id="{44348A37-0B1A-B796-77C0-7A0670426CFD}"/>
              </a:ext>
            </a:extLst>
          </p:cNvPr>
          <p:cNvCxnSpPr>
            <a:cxnSpLocks/>
          </p:cNvCxnSpPr>
          <p:nvPr/>
        </p:nvCxnSpPr>
        <p:spPr>
          <a:xfrm>
            <a:off x="4002679" y="2715613"/>
            <a:ext cx="358535" cy="80063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5" name="Straight Arrow Connector 324">
            <a:extLst>
              <a:ext uri="{FF2B5EF4-FFF2-40B4-BE49-F238E27FC236}">
                <a16:creationId xmlns:a16="http://schemas.microsoft.com/office/drawing/2014/main" id="{3723AA85-2F93-C492-177D-71615143D13C}"/>
              </a:ext>
            </a:extLst>
          </p:cNvPr>
          <p:cNvCxnSpPr>
            <a:cxnSpLocks/>
          </p:cNvCxnSpPr>
          <p:nvPr/>
        </p:nvCxnSpPr>
        <p:spPr>
          <a:xfrm>
            <a:off x="4002679" y="3222414"/>
            <a:ext cx="369318" cy="31809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6" name="Straight Arrow Connector 325">
            <a:extLst>
              <a:ext uri="{FF2B5EF4-FFF2-40B4-BE49-F238E27FC236}">
                <a16:creationId xmlns:a16="http://schemas.microsoft.com/office/drawing/2014/main" id="{4B7F4E0B-E82A-64D5-2547-B971E4348870}"/>
              </a:ext>
            </a:extLst>
          </p:cNvPr>
          <p:cNvCxnSpPr>
            <a:cxnSpLocks/>
          </p:cNvCxnSpPr>
          <p:nvPr/>
        </p:nvCxnSpPr>
        <p:spPr>
          <a:xfrm flipV="1">
            <a:off x="4002679" y="3545905"/>
            <a:ext cx="369318" cy="15905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7" name="Straight Arrow Connector 326">
            <a:extLst>
              <a:ext uri="{FF2B5EF4-FFF2-40B4-BE49-F238E27FC236}">
                <a16:creationId xmlns:a16="http://schemas.microsoft.com/office/drawing/2014/main" id="{14E65F44-7C1A-7596-1C43-DAA386BA622D}"/>
              </a:ext>
            </a:extLst>
          </p:cNvPr>
          <p:cNvCxnSpPr>
            <a:cxnSpLocks/>
          </p:cNvCxnSpPr>
          <p:nvPr/>
        </p:nvCxnSpPr>
        <p:spPr>
          <a:xfrm>
            <a:off x="4657746" y="2524215"/>
            <a:ext cx="272272" cy="24261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8" name="Straight Arrow Connector 327">
            <a:extLst>
              <a:ext uri="{FF2B5EF4-FFF2-40B4-BE49-F238E27FC236}">
                <a16:creationId xmlns:a16="http://schemas.microsoft.com/office/drawing/2014/main" id="{D72BEBC9-071E-E7E3-CB6D-100D07A47EE3}"/>
              </a:ext>
            </a:extLst>
          </p:cNvPr>
          <p:cNvCxnSpPr>
            <a:cxnSpLocks/>
          </p:cNvCxnSpPr>
          <p:nvPr/>
        </p:nvCxnSpPr>
        <p:spPr>
          <a:xfrm>
            <a:off x="4655051" y="3017536"/>
            <a:ext cx="266879" cy="25340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29" name="Straight Arrow Connector 328">
            <a:extLst>
              <a:ext uri="{FF2B5EF4-FFF2-40B4-BE49-F238E27FC236}">
                <a16:creationId xmlns:a16="http://schemas.microsoft.com/office/drawing/2014/main" id="{DA6AF0B2-4930-A35A-C1F1-F465EF52728E}"/>
              </a:ext>
            </a:extLst>
          </p:cNvPr>
          <p:cNvCxnSpPr>
            <a:cxnSpLocks/>
          </p:cNvCxnSpPr>
          <p:nvPr/>
        </p:nvCxnSpPr>
        <p:spPr>
          <a:xfrm>
            <a:off x="5223855" y="2772223"/>
            <a:ext cx="342361" cy="22374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30" name="Straight Arrow Connector 329">
            <a:extLst>
              <a:ext uri="{FF2B5EF4-FFF2-40B4-BE49-F238E27FC236}">
                <a16:creationId xmlns:a16="http://schemas.microsoft.com/office/drawing/2014/main" id="{15694BDC-74F8-84A0-80A2-83B05EE28DA2}"/>
              </a:ext>
            </a:extLst>
          </p:cNvPr>
          <p:cNvCxnSpPr>
            <a:cxnSpLocks/>
          </p:cNvCxnSpPr>
          <p:nvPr/>
        </p:nvCxnSpPr>
        <p:spPr>
          <a:xfrm flipV="1">
            <a:off x="5226551" y="3001363"/>
            <a:ext cx="334274" cy="26148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31" name="Straight Arrow Connector 330">
            <a:extLst>
              <a:ext uri="{FF2B5EF4-FFF2-40B4-BE49-F238E27FC236}">
                <a16:creationId xmlns:a16="http://schemas.microsoft.com/office/drawing/2014/main" id="{C9434B5C-B23C-62D6-EA28-EF014C332175}"/>
              </a:ext>
            </a:extLst>
          </p:cNvPr>
          <p:cNvCxnSpPr>
            <a:cxnSpLocks/>
          </p:cNvCxnSpPr>
          <p:nvPr/>
        </p:nvCxnSpPr>
        <p:spPr>
          <a:xfrm>
            <a:off x="5223856" y="3270938"/>
            <a:ext cx="334273" cy="18600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32" name="Straight Arrow Connector 331">
            <a:extLst>
              <a:ext uri="{FF2B5EF4-FFF2-40B4-BE49-F238E27FC236}">
                <a16:creationId xmlns:a16="http://schemas.microsoft.com/office/drawing/2014/main" id="{F8EFE0AD-A8C1-5AF0-3DFD-282556AEBC9D}"/>
              </a:ext>
            </a:extLst>
          </p:cNvPr>
          <p:cNvCxnSpPr>
            <a:cxnSpLocks/>
          </p:cNvCxnSpPr>
          <p:nvPr/>
        </p:nvCxnSpPr>
        <p:spPr>
          <a:xfrm>
            <a:off x="5223855" y="2769527"/>
            <a:ext cx="342360" cy="70089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42" name="Straight Arrow Connector 341">
            <a:extLst>
              <a:ext uri="{FF2B5EF4-FFF2-40B4-BE49-F238E27FC236}">
                <a16:creationId xmlns:a16="http://schemas.microsoft.com/office/drawing/2014/main" id="{2F7CFF30-6073-83D2-24B4-82E1E70CF753}"/>
              </a:ext>
            </a:extLst>
          </p:cNvPr>
          <p:cNvCxnSpPr>
            <a:cxnSpLocks/>
          </p:cNvCxnSpPr>
          <p:nvPr/>
        </p:nvCxnSpPr>
        <p:spPr>
          <a:xfrm flipV="1">
            <a:off x="5223856" y="2543084"/>
            <a:ext cx="336968" cy="21026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44" name="Straight Arrow Connector 343">
            <a:extLst>
              <a:ext uri="{FF2B5EF4-FFF2-40B4-BE49-F238E27FC236}">
                <a16:creationId xmlns:a16="http://schemas.microsoft.com/office/drawing/2014/main" id="{3AF0F94B-553C-2922-2B0E-0EB3C1D414F4}"/>
              </a:ext>
            </a:extLst>
          </p:cNvPr>
          <p:cNvCxnSpPr>
            <a:cxnSpLocks/>
          </p:cNvCxnSpPr>
          <p:nvPr/>
        </p:nvCxnSpPr>
        <p:spPr>
          <a:xfrm flipV="1">
            <a:off x="5226551" y="2567346"/>
            <a:ext cx="334272" cy="70359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2" name="Straight Arrow Connector 351">
            <a:extLst>
              <a:ext uri="{FF2B5EF4-FFF2-40B4-BE49-F238E27FC236}">
                <a16:creationId xmlns:a16="http://schemas.microsoft.com/office/drawing/2014/main" id="{29976628-1E75-6C34-25B4-12E1EAFF6EA7}"/>
              </a:ext>
            </a:extLst>
          </p:cNvPr>
          <p:cNvCxnSpPr>
            <a:cxnSpLocks/>
          </p:cNvCxnSpPr>
          <p:nvPr/>
        </p:nvCxnSpPr>
        <p:spPr>
          <a:xfrm flipV="1">
            <a:off x="5854662" y="2249247"/>
            <a:ext cx="460973" cy="22374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3" name="Straight Arrow Connector 352">
            <a:extLst>
              <a:ext uri="{FF2B5EF4-FFF2-40B4-BE49-F238E27FC236}">
                <a16:creationId xmlns:a16="http://schemas.microsoft.com/office/drawing/2014/main" id="{F293BCB9-7785-DB9E-07B6-13301EBE34E2}"/>
              </a:ext>
            </a:extLst>
          </p:cNvPr>
          <p:cNvCxnSpPr>
            <a:cxnSpLocks/>
          </p:cNvCxnSpPr>
          <p:nvPr/>
        </p:nvCxnSpPr>
        <p:spPr>
          <a:xfrm flipV="1">
            <a:off x="5857357" y="2260030"/>
            <a:ext cx="452886" cy="72515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4" name="Straight Arrow Connector 353">
            <a:extLst>
              <a:ext uri="{FF2B5EF4-FFF2-40B4-BE49-F238E27FC236}">
                <a16:creationId xmlns:a16="http://schemas.microsoft.com/office/drawing/2014/main" id="{A71E1668-D56C-F02A-3592-B84D51410559}"/>
              </a:ext>
            </a:extLst>
          </p:cNvPr>
          <p:cNvCxnSpPr>
            <a:cxnSpLocks/>
          </p:cNvCxnSpPr>
          <p:nvPr/>
        </p:nvCxnSpPr>
        <p:spPr>
          <a:xfrm flipV="1">
            <a:off x="5854661" y="2281595"/>
            <a:ext cx="455582" cy="124543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5" name="Straight Arrow Connector 354">
            <a:extLst>
              <a:ext uri="{FF2B5EF4-FFF2-40B4-BE49-F238E27FC236}">
                <a16:creationId xmlns:a16="http://schemas.microsoft.com/office/drawing/2014/main" id="{6C4CE195-3ED7-7473-5DC1-9B17F568FA41}"/>
              </a:ext>
            </a:extLst>
          </p:cNvPr>
          <p:cNvCxnSpPr>
            <a:cxnSpLocks/>
          </p:cNvCxnSpPr>
          <p:nvPr/>
        </p:nvCxnSpPr>
        <p:spPr>
          <a:xfrm>
            <a:off x="5854662" y="2481081"/>
            <a:ext cx="455581" cy="23183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6" name="Straight Arrow Connector 355">
            <a:extLst>
              <a:ext uri="{FF2B5EF4-FFF2-40B4-BE49-F238E27FC236}">
                <a16:creationId xmlns:a16="http://schemas.microsoft.com/office/drawing/2014/main" id="{28EEFED7-F6BD-4BD5-51B0-EED8C80033E2}"/>
              </a:ext>
            </a:extLst>
          </p:cNvPr>
          <p:cNvCxnSpPr>
            <a:cxnSpLocks/>
          </p:cNvCxnSpPr>
          <p:nvPr/>
        </p:nvCxnSpPr>
        <p:spPr>
          <a:xfrm flipV="1">
            <a:off x="5854662" y="2729091"/>
            <a:ext cx="466364" cy="24531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7" name="Straight Arrow Connector 356">
            <a:extLst>
              <a:ext uri="{FF2B5EF4-FFF2-40B4-BE49-F238E27FC236}">
                <a16:creationId xmlns:a16="http://schemas.microsoft.com/office/drawing/2014/main" id="{4D2C1667-8549-6D91-F9E7-0090D9C64DEB}"/>
              </a:ext>
            </a:extLst>
          </p:cNvPr>
          <p:cNvCxnSpPr>
            <a:cxnSpLocks/>
          </p:cNvCxnSpPr>
          <p:nvPr/>
        </p:nvCxnSpPr>
        <p:spPr>
          <a:xfrm flipV="1">
            <a:off x="5851965" y="2737178"/>
            <a:ext cx="469061" cy="77368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8" name="Straight Arrow Connector 357">
            <a:extLst>
              <a:ext uri="{FF2B5EF4-FFF2-40B4-BE49-F238E27FC236}">
                <a16:creationId xmlns:a16="http://schemas.microsoft.com/office/drawing/2014/main" id="{3B5DEC02-2B74-9230-A55F-C279A6DEE95E}"/>
              </a:ext>
            </a:extLst>
          </p:cNvPr>
          <p:cNvCxnSpPr>
            <a:cxnSpLocks/>
          </p:cNvCxnSpPr>
          <p:nvPr/>
        </p:nvCxnSpPr>
        <p:spPr>
          <a:xfrm>
            <a:off x="5870836" y="2497255"/>
            <a:ext cx="428623" cy="722462"/>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59" name="Straight Arrow Connector 358">
            <a:extLst>
              <a:ext uri="{FF2B5EF4-FFF2-40B4-BE49-F238E27FC236}">
                <a16:creationId xmlns:a16="http://schemas.microsoft.com/office/drawing/2014/main" id="{AF63CF18-28EE-2F3E-1240-946C4617AF6A}"/>
              </a:ext>
            </a:extLst>
          </p:cNvPr>
          <p:cNvCxnSpPr>
            <a:cxnSpLocks/>
          </p:cNvCxnSpPr>
          <p:nvPr/>
        </p:nvCxnSpPr>
        <p:spPr>
          <a:xfrm>
            <a:off x="5849270" y="2971709"/>
            <a:ext cx="463668" cy="25070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0" name="Straight Arrow Connector 359">
            <a:extLst>
              <a:ext uri="{FF2B5EF4-FFF2-40B4-BE49-F238E27FC236}">
                <a16:creationId xmlns:a16="http://schemas.microsoft.com/office/drawing/2014/main" id="{C6291B09-FB31-E9D6-F6A9-669B9A71E406}"/>
              </a:ext>
            </a:extLst>
          </p:cNvPr>
          <p:cNvCxnSpPr>
            <a:cxnSpLocks/>
          </p:cNvCxnSpPr>
          <p:nvPr/>
        </p:nvCxnSpPr>
        <p:spPr>
          <a:xfrm flipV="1">
            <a:off x="5851966" y="3246675"/>
            <a:ext cx="463668" cy="27496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1" name="Straight Arrow Connector 360">
            <a:extLst>
              <a:ext uri="{FF2B5EF4-FFF2-40B4-BE49-F238E27FC236}">
                <a16:creationId xmlns:a16="http://schemas.microsoft.com/office/drawing/2014/main" id="{9D7F868D-6908-DD66-F843-C4AFCDCE9630}"/>
              </a:ext>
            </a:extLst>
          </p:cNvPr>
          <p:cNvCxnSpPr>
            <a:cxnSpLocks/>
          </p:cNvCxnSpPr>
          <p:nvPr/>
        </p:nvCxnSpPr>
        <p:spPr>
          <a:xfrm>
            <a:off x="5860054" y="3513554"/>
            <a:ext cx="447493" cy="18600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2" name="Straight Arrow Connector 361">
            <a:extLst>
              <a:ext uri="{FF2B5EF4-FFF2-40B4-BE49-F238E27FC236}">
                <a16:creationId xmlns:a16="http://schemas.microsoft.com/office/drawing/2014/main" id="{135AAFAB-9F19-08B2-D668-3B2F455F3FCF}"/>
              </a:ext>
            </a:extLst>
          </p:cNvPr>
          <p:cNvCxnSpPr>
            <a:cxnSpLocks/>
          </p:cNvCxnSpPr>
          <p:nvPr/>
        </p:nvCxnSpPr>
        <p:spPr>
          <a:xfrm>
            <a:off x="5851966" y="2971709"/>
            <a:ext cx="463668" cy="72246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3" name="Straight Arrow Connector 362">
            <a:extLst>
              <a:ext uri="{FF2B5EF4-FFF2-40B4-BE49-F238E27FC236}">
                <a16:creationId xmlns:a16="http://schemas.microsoft.com/office/drawing/2014/main" id="{554F2AF1-DE55-E9B1-4342-ECE7B6CE1941}"/>
              </a:ext>
            </a:extLst>
          </p:cNvPr>
          <p:cNvCxnSpPr>
            <a:cxnSpLocks/>
          </p:cNvCxnSpPr>
          <p:nvPr/>
        </p:nvCxnSpPr>
        <p:spPr>
          <a:xfrm>
            <a:off x="5849269" y="2478386"/>
            <a:ext cx="471756" cy="122656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4" name="Straight Arrow Connector 363">
            <a:extLst>
              <a:ext uri="{FF2B5EF4-FFF2-40B4-BE49-F238E27FC236}">
                <a16:creationId xmlns:a16="http://schemas.microsoft.com/office/drawing/2014/main" id="{C421A6BB-0400-7C1F-57AE-140B9AA22328}"/>
              </a:ext>
            </a:extLst>
          </p:cNvPr>
          <p:cNvCxnSpPr>
            <a:cxnSpLocks/>
          </p:cNvCxnSpPr>
          <p:nvPr/>
        </p:nvCxnSpPr>
        <p:spPr>
          <a:xfrm flipV="1">
            <a:off x="6598690" y="1995845"/>
            <a:ext cx="436711" cy="21026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65" name="Straight Arrow Connector 364">
            <a:extLst>
              <a:ext uri="{FF2B5EF4-FFF2-40B4-BE49-F238E27FC236}">
                <a16:creationId xmlns:a16="http://schemas.microsoft.com/office/drawing/2014/main" id="{571BB5CF-C703-D98F-3040-DCC2EF032110}"/>
              </a:ext>
            </a:extLst>
          </p:cNvPr>
          <p:cNvCxnSpPr>
            <a:cxnSpLocks/>
          </p:cNvCxnSpPr>
          <p:nvPr/>
        </p:nvCxnSpPr>
        <p:spPr>
          <a:xfrm flipV="1">
            <a:off x="6601385" y="1998542"/>
            <a:ext cx="434016" cy="70628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96" name="Straight Arrow Connector 395">
            <a:extLst>
              <a:ext uri="{FF2B5EF4-FFF2-40B4-BE49-F238E27FC236}">
                <a16:creationId xmlns:a16="http://schemas.microsoft.com/office/drawing/2014/main" id="{BE3718CA-B79E-3492-CF53-583B63851EE8}"/>
              </a:ext>
            </a:extLst>
          </p:cNvPr>
          <p:cNvCxnSpPr>
            <a:cxnSpLocks/>
          </p:cNvCxnSpPr>
          <p:nvPr/>
        </p:nvCxnSpPr>
        <p:spPr>
          <a:xfrm flipV="1">
            <a:off x="6601385" y="2020107"/>
            <a:ext cx="428624" cy="120769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97" name="Straight Arrow Connector 396">
            <a:extLst>
              <a:ext uri="{FF2B5EF4-FFF2-40B4-BE49-F238E27FC236}">
                <a16:creationId xmlns:a16="http://schemas.microsoft.com/office/drawing/2014/main" id="{44904C08-1929-6602-4EAA-FDADE334B402}"/>
              </a:ext>
            </a:extLst>
          </p:cNvPr>
          <p:cNvCxnSpPr>
            <a:cxnSpLocks/>
          </p:cNvCxnSpPr>
          <p:nvPr/>
        </p:nvCxnSpPr>
        <p:spPr>
          <a:xfrm>
            <a:off x="7509855" y="5055527"/>
            <a:ext cx="342360" cy="70089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98" name="Straight Arrow Connector 397">
            <a:extLst>
              <a:ext uri="{FF2B5EF4-FFF2-40B4-BE49-F238E27FC236}">
                <a16:creationId xmlns:a16="http://schemas.microsoft.com/office/drawing/2014/main" id="{8496478B-2F7B-DE73-6EF2-9E603313853F}"/>
              </a:ext>
            </a:extLst>
          </p:cNvPr>
          <p:cNvCxnSpPr>
            <a:cxnSpLocks/>
          </p:cNvCxnSpPr>
          <p:nvPr/>
        </p:nvCxnSpPr>
        <p:spPr>
          <a:xfrm>
            <a:off x="7652730" y="5198402"/>
            <a:ext cx="342360" cy="70089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399" name="Straight Arrow Connector 398">
            <a:extLst>
              <a:ext uri="{FF2B5EF4-FFF2-40B4-BE49-F238E27FC236}">
                <a16:creationId xmlns:a16="http://schemas.microsoft.com/office/drawing/2014/main" id="{3A03F803-8336-1183-E591-4B04A9FABFA5}"/>
              </a:ext>
            </a:extLst>
          </p:cNvPr>
          <p:cNvCxnSpPr>
            <a:cxnSpLocks/>
          </p:cNvCxnSpPr>
          <p:nvPr/>
        </p:nvCxnSpPr>
        <p:spPr>
          <a:xfrm>
            <a:off x="7795605" y="5341277"/>
            <a:ext cx="342360" cy="70089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0" name="Straight Arrow Connector 399">
            <a:extLst>
              <a:ext uri="{FF2B5EF4-FFF2-40B4-BE49-F238E27FC236}">
                <a16:creationId xmlns:a16="http://schemas.microsoft.com/office/drawing/2014/main" id="{6AD2FE13-EECD-33E3-B624-0E9ED1DF4746}"/>
              </a:ext>
            </a:extLst>
          </p:cNvPr>
          <p:cNvCxnSpPr>
            <a:cxnSpLocks/>
          </p:cNvCxnSpPr>
          <p:nvPr/>
        </p:nvCxnSpPr>
        <p:spPr>
          <a:xfrm>
            <a:off x="6595995" y="2200723"/>
            <a:ext cx="444798" cy="21835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1" name="Straight Arrow Connector 400">
            <a:extLst>
              <a:ext uri="{FF2B5EF4-FFF2-40B4-BE49-F238E27FC236}">
                <a16:creationId xmlns:a16="http://schemas.microsoft.com/office/drawing/2014/main" id="{1DD00F62-FB84-1B47-004E-9F6C3CD1B62D}"/>
              </a:ext>
            </a:extLst>
          </p:cNvPr>
          <p:cNvCxnSpPr>
            <a:cxnSpLocks/>
          </p:cNvCxnSpPr>
          <p:nvPr/>
        </p:nvCxnSpPr>
        <p:spPr>
          <a:xfrm flipV="1">
            <a:off x="6598690" y="2009324"/>
            <a:ext cx="428625" cy="1727979"/>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2" name="Straight Arrow Connector 401">
            <a:extLst>
              <a:ext uri="{FF2B5EF4-FFF2-40B4-BE49-F238E27FC236}">
                <a16:creationId xmlns:a16="http://schemas.microsoft.com/office/drawing/2014/main" id="{A2538F96-5C76-2663-46DD-D4FD9E670936}"/>
              </a:ext>
            </a:extLst>
          </p:cNvPr>
          <p:cNvCxnSpPr>
            <a:cxnSpLocks/>
          </p:cNvCxnSpPr>
          <p:nvPr/>
        </p:nvCxnSpPr>
        <p:spPr>
          <a:xfrm>
            <a:off x="6595995" y="2710220"/>
            <a:ext cx="447495" cy="23183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3" name="Straight Arrow Connector 402">
            <a:extLst>
              <a:ext uri="{FF2B5EF4-FFF2-40B4-BE49-F238E27FC236}">
                <a16:creationId xmlns:a16="http://schemas.microsoft.com/office/drawing/2014/main" id="{6504C5F3-2820-14A6-9629-C3CCD38E8316}"/>
              </a:ext>
            </a:extLst>
          </p:cNvPr>
          <p:cNvCxnSpPr>
            <a:cxnSpLocks/>
          </p:cNvCxnSpPr>
          <p:nvPr/>
        </p:nvCxnSpPr>
        <p:spPr>
          <a:xfrm>
            <a:off x="6587907" y="2710220"/>
            <a:ext cx="444800" cy="69550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4" name="Straight Arrow Connector 403">
            <a:extLst>
              <a:ext uri="{FF2B5EF4-FFF2-40B4-BE49-F238E27FC236}">
                <a16:creationId xmlns:a16="http://schemas.microsoft.com/office/drawing/2014/main" id="{5401ABB8-77AF-B95D-CEC3-E39B894DED48}"/>
              </a:ext>
            </a:extLst>
          </p:cNvPr>
          <p:cNvCxnSpPr>
            <a:cxnSpLocks/>
          </p:cNvCxnSpPr>
          <p:nvPr/>
        </p:nvCxnSpPr>
        <p:spPr>
          <a:xfrm flipV="1">
            <a:off x="6569037" y="2963621"/>
            <a:ext cx="460973" cy="22374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5" name="Straight Arrow Connector 404">
            <a:extLst>
              <a:ext uri="{FF2B5EF4-FFF2-40B4-BE49-F238E27FC236}">
                <a16:creationId xmlns:a16="http://schemas.microsoft.com/office/drawing/2014/main" id="{FA087EB5-9C65-4A15-E74B-14EC6236260A}"/>
              </a:ext>
            </a:extLst>
          </p:cNvPr>
          <p:cNvCxnSpPr>
            <a:cxnSpLocks/>
          </p:cNvCxnSpPr>
          <p:nvPr/>
        </p:nvCxnSpPr>
        <p:spPr>
          <a:xfrm>
            <a:off x="6595995" y="2200723"/>
            <a:ext cx="444799" cy="72785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6" name="Straight Arrow Connector 405">
            <a:extLst>
              <a:ext uri="{FF2B5EF4-FFF2-40B4-BE49-F238E27FC236}">
                <a16:creationId xmlns:a16="http://schemas.microsoft.com/office/drawing/2014/main" id="{86C4570C-39DF-55C8-3CCF-5DA349FF7F94}"/>
              </a:ext>
            </a:extLst>
          </p:cNvPr>
          <p:cNvCxnSpPr>
            <a:cxnSpLocks/>
          </p:cNvCxnSpPr>
          <p:nvPr/>
        </p:nvCxnSpPr>
        <p:spPr>
          <a:xfrm>
            <a:off x="6598690" y="2206114"/>
            <a:ext cx="428624" cy="120769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7" name="Straight Arrow Connector 406">
            <a:extLst>
              <a:ext uri="{FF2B5EF4-FFF2-40B4-BE49-F238E27FC236}">
                <a16:creationId xmlns:a16="http://schemas.microsoft.com/office/drawing/2014/main" id="{C3EF0EE9-A455-C7D4-C0A0-AB9A29EC1A4A}"/>
              </a:ext>
            </a:extLst>
          </p:cNvPr>
          <p:cNvCxnSpPr>
            <a:cxnSpLocks/>
          </p:cNvCxnSpPr>
          <p:nvPr/>
        </p:nvCxnSpPr>
        <p:spPr>
          <a:xfrm>
            <a:off x="6598690" y="2195331"/>
            <a:ext cx="420537" cy="1701020"/>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8" name="Straight Arrow Connector 407">
            <a:extLst>
              <a:ext uri="{FF2B5EF4-FFF2-40B4-BE49-F238E27FC236}">
                <a16:creationId xmlns:a16="http://schemas.microsoft.com/office/drawing/2014/main" id="{F599AE79-2A7F-43ED-E5C5-972CD8210C25}"/>
              </a:ext>
            </a:extLst>
          </p:cNvPr>
          <p:cNvCxnSpPr>
            <a:cxnSpLocks/>
          </p:cNvCxnSpPr>
          <p:nvPr/>
        </p:nvCxnSpPr>
        <p:spPr>
          <a:xfrm flipV="1">
            <a:off x="6587907" y="2432557"/>
            <a:ext cx="452887" cy="283054"/>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09" name="Straight Arrow Connector 408">
            <a:extLst>
              <a:ext uri="{FF2B5EF4-FFF2-40B4-BE49-F238E27FC236}">
                <a16:creationId xmlns:a16="http://schemas.microsoft.com/office/drawing/2014/main" id="{12C36C83-C0EE-4FC6-B657-1436F29C93F3}"/>
              </a:ext>
            </a:extLst>
          </p:cNvPr>
          <p:cNvCxnSpPr>
            <a:cxnSpLocks/>
          </p:cNvCxnSpPr>
          <p:nvPr/>
        </p:nvCxnSpPr>
        <p:spPr>
          <a:xfrm>
            <a:off x="6569036" y="3171194"/>
            <a:ext cx="477148" cy="242617"/>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0" name="Straight Arrow Connector 409">
            <a:extLst>
              <a:ext uri="{FF2B5EF4-FFF2-40B4-BE49-F238E27FC236}">
                <a16:creationId xmlns:a16="http://schemas.microsoft.com/office/drawing/2014/main" id="{3969BA73-6C60-2B0F-9792-E55FB9D46674}"/>
              </a:ext>
            </a:extLst>
          </p:cNvPr>
          <p:cNvCxnSpPr>
            <a:cxnSpLocks/>
          </p:cNvCxnSpPr>
          <p:nvPr/>
        </p:nvCxnSpPr>
        <p:spPr>
          <a:xfrm>
            <a:off x="6595995" y="3173890"/>
            <a:ext cx="425929" cy="71167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1" name="Straight Arrow Connector 410">
            <a:extLst>
              <a:ext uri="{FF2B5EF4-FFF2-40B4-BE49-F238E27FC236}">
                <a16:creationId xmlns:a16="http://schemas.microsoft.com/office/drawing/2014/main" id="{AF5477A7-C89D-983E-D676-C6B6489BDDA1}"/>
              </a:ext>
            </a:extLst>
          </p:cNvPr>
          <p:cNvCxnSpPr>
            <a:cxnSpLocks/>
          </p:cNvCxnSpPr>
          <p:nvPr/>
        </p:nvCxnSpPr>
        <p:spPr>
          <a:xfrm flipV="1">
            <a:off x="6587907" y="2440645"/>
            <a:ext cx="466365" cy="1288571"/>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2" name="Straight Arrow Connector 411">
            <a:extLst>
              <a:ext uri="{FF2B5EF4-FFF2-40B4-BE49-F238E27FC236}">
                <a16:creationId xmlns:a16="http://schemas.microsoft.com/office/drawing/2014/main" id="{FD9CB632-33AF-FEAB-BEE3-7DB303DCBD40}"/>
              </a:ext>
            </a:extLst>
          </p:cNvPr>
          <p:cNvCxnSpPr>
            <a:cxnSpLocks/>
          </p:cNvCxnSpPr>
          <p:nvPr/>
        </p:nvCxnSpPr>
        <p:spPr>
          <a:xfrm>
            <a:off x="6587907" y="2718308"/>
            <a:ext cx="417842" cy="1145695"/>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3" name="Straight Arrow Connector 412">
            <a:extLst>
              <a:ext uri="{FF2B5EF4-FFF2-40B4-BE49-F238E27FC236}">
                <a16:creationId xmlns:a16="http://schemas.microsoft.com/office/drawing/2014/main" id="{87481079-6D53-88E4-2BE3-F41776A0F4F6}"/>
              </a:ext>
            </a:extLst>
          </p:cNvPr>
          <p:cNvCxnSpPr>
            <a:cxnSpLocks/>
          </p:cNvCxnSpPr>
          <p:nvPr/>
        </p:nvCxnSpPr>
        <p:spPr>
          <a:xfrm>
            <a:off x="6593299" y="3748086"/>
            <a:ext cx="423233" cy="148266"/>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4" name="Straight Arrow Connector 413">
            <a:extLst>
              <a:ext uri="{FF2B5EF4-FFF2-40B4-BE49-F238E27FC236}">
                <a16:creationId xmlns:a16="http://schemas.microsoft.com/office/drawing/2014/main" id="{09046FE1-C1C3-B6C6-957C-B1BB60FBEF9B}"/>
              </a:ext>
            </a:extLst>
          </p:cNvPr>
          <p:cNvCxnSpPr>
            <a:cxnSpLocks/>
          </p:cNvCxnSpPr>
          <p:nvPr/>
        </p:nvCxnSpPr>
        <p:spPr>
          <a:xfrm flipV="1">
            <a:off x="6587907" y="2950142"/>
            <a:ext cx="466364" cy="760203"/>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415" name="Straight Arrow Connector 414">
            <a:extLst>
              <a:ext uri="{FF2B5EF4-FFF2-40B4-BE49-F238E27FC236}">
                <a16:creationId xmlns:a16="http://schemas.microsoft.com/office/drawing/2014/main" id="{890003B4-0DAC-BEFB-55A0-0690512B885E}"/>
              </a:ext>
            </a:extLst>
          </p:cNvPr>
          <p:cNvCxnSpPr>
            <a:cxnSpLocks/>
          </p:cNvCxnSpPr>
          <p:nvPr/>
        </p:nvCxnSpPr>
        <p:spPr>
          <a:xfrm flipV="1">
            <a:off x="6601386" y="3443464"/>
            <a:ext cx="428624" cy="272272"/>
          </a:xfrm>
          <a:prstGeom prst="straightConnector1">
            <a:avLst/>
          </a:prstGeom>
        </p:spPr>
        <p:style>
          <a:lnRef idx="1">
            <a:schemeClr val="accent6"/>
          </a:lnRef>
          <a:fillRef idx="0">
            <a:schemeClr val="accent6"/>
          </a:fillRef>
          <a:effectRef idx="0">
            <a:schemeClr val="accent6"/>
          </a:effectRef>
          <a:fontRef idx="minor">
            <a:schemeClr val="tx1"/>
          </a:fontRef>
        </p:style>
      </p:cxnSp>
      <p:sp>
        <p:nvSpPr>
          <p:cNvPr id="418" name="TextBox 417">
            <a:extLst>
              <a:ext uri="{FF2B5EF4-FFF2-40B4-BE49-F238E27FC236}">
                <a16:creationId xmlns:a16="http://schemas.microsoft.com/office/drawing/2014/main" id="{D3FEBC21-8D5D-F879-D361-46A9D811926F}"/>
              </a:ext>
            </a:extLst>
          </p:cNvPr>
          <p:cNvSpPr txBox="1"/>
          <p:nvPr/>
        </p:nvSpPr>
        <p:spPr>
          <a:xfrm>
            <a:off x="2755822" y="4158275"/>
            <a:ext cx="1928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2"/>
                </a:solidFill>
                <a:latin typeface="Lexend Deca Medium"/>
              </a:rPr>
              <a:t>Encoder</a:t>
            </a:r>
          </a:p>
        </p:txBody>
      </p:sp>
      <p:sp>
        <p:nvSpPr>
          <p:cNvPr id="420" name="TextBox 419">
            <a:extLst>
              <a:ext uri="{FF2B5EF4-FFF2-40B4-BE49-F238E27FC236}">
                <a16:creationId xmlns:a16="http://schemas.microsoft.com/office/drawing/2014/main" id="{71F10193-5841-63BF-5B49-4AEE89355525}"/>
              </a:ext>
            </a:extLst>
          </p:cNvPr>
          <p:cNvSpPr txBox="1"/>
          <p:nvPr/>
        </p:nvSpPr>
        <p:spPr>
          <a:xfrm>
            <a:off x="6595040" y="4158275"/>
            <a:ext cx="1928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2"/>
                </a:solidFill>
                <a:latin typeface="Lexend Deca Medium"/>
              </a:rPr>
              <a:t>Decoder</a:t>
            </a:r>
          </a:p>
        </p:txBody>
      </p:sp>
      <p:sp>
        <p:nvSpPr>
          <p:cNvPr id="421" name="TextBox 420">
            <a:extLst>
              <a:ext uri="{FF2B5EF4-FFF2-40B4-BE49-F238E27FC236}">
                <a16:creationId xmlns:a16="http://schemas.microsoft.com/office/drawing/2014/main" id="{7D7F3AB1-A309-47A9-D568-A3936DF0460C}"/>
              </a:ext>
            </a:extLst>
          </p:cNvPr>
          <p:cNvSpPr txBox="1"/>
          <p:nvPr/>
        </p:nvSpPr>
        <p:spPr>
          <a:xfrm>
            <a:off x="4501878" y="3737539"/>
            <a:ext cx="19283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solidFill>
                <a:latin typeface="Lexend Deca Medium"/>
              </a:rPr>
              <a:t>Bottleneck</a:t>
            </a:r>
          </a:p>
        </p:txBody>
      </p:sp>
    </p:spTree>
    <p:extLst>
      <p:ext uri="{BB962C8B-B14F-4D97-AF65-F5344CB8AC3E}">
        <p14:creationId xmlns:p14="http://schemas.microsoft.com/office/powerpoint/2010/main" val="339421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3277463" y="1374149"/>
            <a:ext cx="5728500" cy="1641000"/>
          </a:xfrm>
          <a:prstGeom prst="rect">
            <a:avLst/>
          </a:prstGeom>
        </p:spPr>
        <p:txBody>
          <a:bodyPr spcFirstLastPara="1" wrap="square" lIns="91425" tIns="0" rIns="91425" bIns="0" anchor="b" anchorCtr="0">
            <a:noAutofit/>
          </a:bodyPr>
          <a:lstStyle/>
          <a:p>
            <a:r>
              <a:rPr lang="en" sz="4800">
                <a:solidFill>
                  <a:schemeClr val="tx1"/>
                </a:solidFill>
              </a:rPr>
              <a:t>K-Nearest Neighbours</a:t>
            </a:r>
            <a:endParaRPr lang="en-US" sz="4800">
              <a:solidFill>
                <a:schemeClr val="tx1"/>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SG" sz="1100">
                <a:solidFill>
                  <a:schemeClr val="dk1"/>
                </a:solidFill>
                <a:latin typeface="Lexend Deca"/>
                <a:ea typeface="Lexend Deca"/>
                <a:cs typeface="Lexend Deca"/>
              </a:rPr>
              <a:t>Machine Learning</a:t>
            </a:r>
          </a:p>
          <a:p>
            <a:pPr marL="0" lvl="0" indent="0" algn="l" rtl="0">
              <a:spcBef>
                <a:spcPts val="0"/>
              </a:spcBef>
              <a:spcAft>
                <a:spcPts val="0"/>
              </a:spcAft>
              <a:buNone/>
            </a:pPr>
            <a:endParaRPr lang="en-SG" sz="110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5" y="39979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4628132" y="3938380"/>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7" name="Picture 6" descr="Grid Background Images - Free Download on Freepik">
            <a:extLst>
              <a:ext uri="{FF2B5EF4-FFF2-40B4-BE49-F238E27FC236}">
                <a16:creationId xmlns:a16="http://schemas.microsoft.com/office/drawing/2014/main" id="{ED923AE3-C348-8225-5CCD-251A46C6557C}"/>
              </a:ext>
            </a:extLst>
          </p:cNvPr>
          <p:cNvPicPr>
            <a:picLocks noChangeAspect="1"/>
          </p:cNvPicPr>
          <p:nvPr/>
        </p:nvPicPr>
        <p:blipFill>
          <a:blip r:embed="rId3"/>
          <a:stretch>
            <a:fillRect/>
          </a:stretch>
        </p:blipFill>
        <p:spPr>
          <a:xfrm>
            <a:off x="2139661" y="488489"/>
            <a:ext cx="6518561" cy="4222803"/>
          </a:xfrm>
          <a:prstGeom prst="rect">
            <a:avLst/>
          </a:prstGeom>
        </p:spPr>
      </p:pic>
      <p:sp>
        <p:nvSpPr>
          <p:cNvPr id="1039" name="Google Shape;1039;p41"/>
          <p:cNvSpPr txBox="1">
            <a:spLocks noGrp="1"/>
          </p:cNvSpPr>
          <p:nvPr>
            <p:ph type="title"/>
          </p:nvPr>
        </p:nvSpPr>
        <p:spPr>
          <a:xfrm>
            <a:off x="3985702" y="224137"/>
            <a:ext cx="5728500" cy="1641000"/>
          </a:xfrm>
          <a:prstGeom prst="rect">
            <a:avLst/>
          </a:prstGeom>
        </p:spPr>
        <p:txBody>
          <a:bodyPr spcFirstLastPara="1" wrap="square" lIns="91425" tIns="0" rIns="91425" bIns="0" anchor="b" anchorCtr="0">
            <a:noAutofit/>
          </a:bodyPr>
          <a:lstStyle/>
          <a:p>
            <a:r>
              <a:rPr lang="en" sz="3200">
                <a:solidFill>
                  <a:schemeClr val="tx1"/>
                </a:solidFill>
              </a:rPr>
              <a:t>K-Nearest </a:t>
            </a:r>
            <a:br>
              <a:rPr lang="en" sz="3200"/>
            </a:br>
            <a:r>
              <a:rPr lang="en" sz="3200">
                <a:solidFill>
                  <a:schemeClr val="tx1"/>
                </a:solidFill>
              </a:rPr>
              <a:t>Neighbours</a:t>
            </a:r>
            <a:endParaRPr lang="en-US" sz="3200">
              <a:solidFill>
                <a:schemeClr val="tx1"/>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spTree>
    <p:extLst>
      <p:ext uri="{BB962C8B-B14F-4D97-AF65-F5344CB8AC3E}">
        <p14:creationId xmlns:p14="http://schemas.microsoft.com/office/powerpoint/2010/main" val="424294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8" name="Picture 7" descr="Grid Background Images - Free Download on Freepik">
            <a:extLst>
              <a:ext uri="{FF2B5EF4-FFF2-40B4-BE49-F238E27FC236}">
                <a16:creationId xmlns:a16="http://schemas.microsoft.com/office/drawing/2014/main" id="{69F60982-260E-ABA2-A770-ABDFDAC752DE}"/>
              </a:ext>
            </a:extLst>
          </p:cNvPr>
          <p:cNvPicPr>
            <a:picLocks noChangeAspect="1"/>
          </p:cNvPicPr>
          <p:nvPr/>
        </p:nvPicPr>
        <p:blipFill>
          <a:blip r:embed="rId3"/>
          <a:stretch>
            <a:fillRect/>
          </a:stretch>
        </p:blipFill>
        <p:spPr>
          <a:xfrm>
            <a:off x="2139661" y="488489"/>
            <a:ext cx="6518561" cy="4222803"/>
          </a:xfrm>
          <a:prstGeom prst="rect">
            <a:avLst/>
          </a:prstGeom>
        </p:spPr>
      </p:pic>
      <p:sp>
        <p:nvSpPr>
          <p:cNvPr id="1039" name="Google Shape;1039;p41"/>
          <p:cNvSpPr txBox="1">
            <a:spLocks noGrp="1"/>
          </p:cNvSpPr>
          <p:nvPr>
            <p:ph type="title"/>
          </p:nvPr>
        </p:nvSpPr>
        <p:spPr>
          <a:xfrm>
            <a:off x="3985702" y="224137"/>
            <a:ext cx="5728500" cy="1641000"/>
          </a:xfrm>
          <a:prstGeom prst="rect">
            <a:avLst/>
          </a:prstGeom>
        </p:spPr>
        <p:txBody>
          <a:bodyPr spcFirstLastPara="1" wrap="square" lIns="91425" tIns="0" rIns="91425" bIns="0" anchor="b" anchorCtr="0">
            <a:noAutofit/>
          </a:bodyPr>
          <a:lstStyle/>
          <a:p>
            <a:r>
              <a:rPr lang="en" sz="3200">
                <a:solidFill>
                  <a:schemeClr val="tx1"/>
                </a:solidFill>
              </a:rPr>
              <a:t>K-Nearest </a:t>
            </a:r>
            <a:br>
              <a:rPr lang="en" sz="3200"/>
            </a:br>
            <a:r>
              <a:rPr lang="en" sz="3200">
                <a:solidFill>
                  <a:schemeClr val="tx1"/>
                </a:solidFill>
              </a:rPr>
              <a:t>Neighbours</a:t>
            </a:r>
            <a:endParaRPr lang="en-US" sz="3200">
              <a:solidFill>
                <a:schemeClr val="tx1"/>
              </a:solidFill>
            </a:endParaRP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r>
              <a:rPr lang="en" sz="1100">
                <a:solidFill>
                  <a:schemeClr val="dk1"/>
                </a:solidFill>
                <a:latin typeface="Lexend Deca"/>
                <a:ea typeface="Lexend Deca"/>
                <a:cs typeface="Lexend Deca"/>
              </a:rPr>
              <a:t>Machine Learning</a:t>
            </a:r>
          </a:p>
        </p:txBody>
      </p:sp>
      <p:pic>
        <p:nvPicPr>
          <p:cNvPr id="2" name="Picture 1" descr="A person sitting in a chair in front of a red curtain&#10;&#10;Description automatically generated">
            <a:extLst>
              <a:ext uri="{FF2B5EF4-FFF2-40B4-BE49-F238E27FC236}">
                <a16:creationId xmlns:a16="http://schemas.microsoft.com/office/drawing/2014/main" id="{F786526A-5B0A-7225-584F-620F031A6206}"/>
              </a:ext>
            </a:extLst>
          </p:cNvPr>
          <p:cNvPicPr>
            <a:picLocks noChangeAspect="1"/>
          </p:cNvPicPr>
          <p:nvPr/>
        </p:nvPicPr>
        <p:blipFill>
          <a:blip r:embed="rId4"/>
          <a:stretch>
            <a:fillRect/>
          </a:stretch>
        </p:blipFill>
        <p:spPr>
          <a:xfrm>
            <a:off x="3391641" y="2960580"/>
            <a:ext cx="667256" cy="649337"/>
          </a:xfrm>
          <a:prstGeom prst="rect">
            <a:avLst/>
          </a:prstGeom>
        </p:spPr>
      </p:pic>
      <p:pic>
        <p:nvPicPr>
          <p:cNvPr id="3" name="Picture 2" descr="A person in a suit on a stage with a crowd watching&#10;&#10;Description automatically generated">
            <a:extLst>
              <a:ext uri="{FF2B5EF4-FFF2-40B4-BE49-F238E27FC236}">
                <a16:creationId xmlns:a16="http://schemas.microsoft.com/office/drawing/2014/main" id="{6A453ED4-BAFB-9F13-5CF6-7205F791964E}"/>
              </a:ext>
            </a:extLst>
          </p:cNvPr>
          <p:cNvPicPr>
            <a:picLocks noChangeAspect="1"/>
          </p:cNvPicPr>
          <p:nvPr/>
        </p:nvPicPr>
        <p:blipFill>
          <a:blip r:embed="rId5"/>
          <a:stretch>
            <a:fillRect/>
          </a:stretch>
        </p:blipFill>
        <p:spPr>
          <a:xfrm>
            <a:off x="4139578" y="2262859"/>
            <a:ext cx="650971" cy="614276"/>
          </a:xfrm>
          <a:prstGeom prst="rect">
            <a:avLst/>
          </a:prstGeom>
        </p:spPr>
      </p:pic>
      <p:pic>
        <p:nvPicPr>
          <p:cNvPr id="4" name="Picture 3" descr="A cartoon of a barbie princess&#10;&#10;Description automatically generated">
            <a:extLst>
              <a:ext uri="{FF2B5EF4-FFF2-40B4-BE49-F238E27FC236}">
                <a16:creationId xmlns:a16="http://schemas.microsoft.com/office/drawing/2014/main" id="{27BD0B0C-A17D-361B-FA38-6C70DE732B26}"/>
              </a:ext>
            </a:extLst>
          </p:cNvPr>
          <p:cNvPicPr>
            <a:picLocks noChangeAspect="1"/>
          </p:cNvPicPr>
          <p:nvPr/>
        </p:nvPicPr>
        <p:blipFill>
          <a:blip r:embed="rId6"/>
          <a:stretch>
            <a:fillRect/>
          </a:stretch>
        </p:blipFill>
        <p:spPr>
          <a:xfrm>
            <a:off x="7626489" y="1905234"/>
            <a:ext cx="675392" cy="663362"/>
          </a:xfrm>
          <a:prstGeom prst="rect">
            <a:avLst/>
          </a:prstGeom>
        </p:spPr>
      </p:pic>
      <p:pic>
        <p:nvPicPr>
          <p:cNvPr id="5" name="Picture 4" descr="A person with her tongue out&#10;&#10;Description automatically generated">
            <a:extLst>
              <a:ext uri="{FF2B5EF4-FFF2-40B4-BE49-F238E27FC236}">
                <a16:creationId xmlns:a16="http://schemas.microsoft.com/office/drawing/2014/main" id="{1E311242-97B0-24C9-A44C-E23C060890B9}"/>
              </a:ext>
            </a:extLst>
          </p:cNvPr>
          <p:cNvPicPr>
            <a:picLocks noChangeAspect="1"/>
          </p:cNvPicPr>
          <p:nvPr/>
        </p:nvPicPr>
        <p:blipFill>
          <a:blip r:embed="rId7"/>
          <a:stretch>
            <a:fillRect/>
          </a:stretch>
        </p:blipFill>
        <p:spPr>
          <a:xfrm>
            <a:off x="6247582" y="3490006"/>
            <a:ext cx="701929" cy="698423"/>
          </a:xfrm>
          <a:prstGeom prst="rect">
            <a:avLst/>
          </a:prstGeom>
        </p:spPr>
      </p:pic>
      <p:sp>
        <p:nvSpPr>
          <p:cNvPr id="7" name="Oval 6">
            <a:extLst>
              <a:ext uri="{FF2B5EF4-FFF2-40B4-BE49-F238E27FC236}">
                <a16:creationId xmlns:a16="http://schemas.microsoft.com/office/drawing/2014/main" id="{97BE97C6-A5A4-F53F-340A-B354B5962C82}"/>
              </a:ext>
            </a:extLst>
          </p:cNvPr>
          <p:cNvSpPr/>
          <p:nvPr/>
        </p:nvSpPr>
        <p:spPr>
          <a:xfrm>
            <a:off x="3951414" y="2100175"/>
            <a:ext cx="1023791" cy="93964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pink and white striped jacket with a crown on his head&#10;&#10;Description automatically generated">
            <a:extLst>
              <a:ext uri="{FF2B5EF4-FFF2-40B4-BE49-F238E27FC236}">
                <a16:creationId xmlns:a16="http://schemas.microsoft.com/office/drawing/2014/main" id="{86B0D5C9-E96F-3D3C-8952-A70AB1BA2BDE}"/>
              </a:ext>
            </a:extLst>
          </p:cNvPr>
          <p:cNvPicPr>
            <a:picLocks noChangeAspect="1"/>
          </p:cNvPicPr>
          <p:nvPr/>
        </p:nvPicPr>
        <p:blipFill>
          <a:blip r:embed="rId8"/>
          <a:stretch>
            <a:fillRect/>
          </a:stretch>
        </p:blipFill>
        <p:spPr>
          <a:xfrm>
            <a:off x="4865513" y="3708688"/>
            <a:ext cx="755133" cy="795771"/>
          </a:xfrm>
          <a:prstGeom prst="rect">
            <a:avLst/>
          </a:prstGeom>
        </p:spPr>
      </p:pic>
      <p:pic>
        <p:nvPicPr>
          <p:cNvPr id="10" name="Picture 9" descr="A car tire with people in the background&#10;&#10;Description automatically generated">
            <a:extLst>
              <a:ext uri="{FF2B5EF4-FFF2-40B4-BE49-F238E27FC236}">
                <a16:creationId xmlns:a16="http://schemas.microsoft.com/office/drawing/2014/main" id="{40873074-6065-5F65-08F1-22C91F93480D}"/>
              </a:ext>
            </a:extLst>
          </p:cNvPr>
          <p:cNvPicPr>
            <a:picLocks noChangeAspect="1"/>
          </p:cNvPicPr>
          <p:nvPr/>
        </p:nvPicPr>
        <p:blipFill>
          <a:blip r:embed="rId9"/>
          <a:stretch>
            <a:fillRect/>
          </a:stretch>
        </p:blipFill>
        <p:spPr>
          <a:xfrm>
            <a:off x="2440222" y="1496291"/>
            <a:ext cx="821568" cy="817418"/>
          </a:xfrm>
          <a:prstGeom prst="rect">
            <a:avLst/>
          </a:prstGeom>
        </p:spPr>
      </p:pic>
      <p:pic>
        <p:nvPicPr>
          <p:cNvPr id="11" name="Picture 10" descr="A cover of a album&#10;&#10;Description automatically generated">
            <a:extLst>
              <a:ext uri="{FF2B5EF4-FFF2-40B4-BE49-F238E27FC236}">
                <a16:creationId xmlns:a16="http://schemas.microsoft.com/office/drawing/2014/main" id="{A719E64B-F5F5-0B8C-D049-3F5F07C221DA}"/>
              </a:ext>
            </a:extLst>
          </p:cNvPr>
          <p:cNvPicPr>
            <a:picLocks noChangeAspect="1"/>
          </p:cNvPicPr>
          <p:nvPr/>
        </p:nvPicPr>
        <p:blipFill>
          <a:blip r:embed="rId10"/>
          <a:stretch>
            <a:fillRect/>
          </a:stretch>
        </p:blipFill>
        <p:spPr>
          <a:xfrm>
            <a:off x="5710719" y="2206337"/>
            <a:ext cx="748916" cy="756806"/>
          </a:xfrm>
          <a:prstGeom prst="rect">
            <a:avLst/>
          </a:prstGeom>
        </p:spPr>
      </p:pic>
      <p:sp>
        <p:nvSpPr>
          <p:cNvPr id="12" name="TextBox 11">
            <a:extLst>
              <a:ext uri="{FF2B5EF4-FFF2-40B4-BE49-F238E27FC236}">
                <a16:creationId xmlns:a16="http://schemas.microsoft.com/office/drawing/2014/main" id="{26CEE957-51A8-B8B1-9653-5649A3133A94}"/>
              </a:ext>
            </a:extLst>
          </p:cNvPr>
          <p:cNvSpPr txBox="1"/>
          <p:nvPr/>
        </p:nvSpPr>
        <p:spPr>
          <a:xfrm>
            <a:off x="3125930" y="3580534"/>
            <a:ext cx="13378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rPr>
              <a:t>(Average playlist song)</a:t>
            </a:r>
          </a:p>
        </p:txBody>
      </p:sp>
    </p:spTree>
    <p:extLst>
      <p:ext uri="{BB962C8B-B14F-4D97-AF65-F5344CB8AC3E}">
        <p14:creationId xmlns:p14="http://schemas.microsoft.com/office/powerpoint/2010/main" val="1423413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r>
              <a:rPr lang="en"/>
              <a:t>Our models</a:t>
            </a:r>
          </a:p>
        </p:txBody>
      </p:sp>
      <p:sp>
        <p:nvSpPr>
          <p:cNvPr id="709" name="Google Shape;709;p37"/>
          <p:cNvSpPr txBox="1">
            <a:spLocks noGrp="1"/>
          </p:cNvSpPr>
          <p:nvPr>
            <p:ph type="subTitle" idx="1"/>
          </p:nvPr>
        </p:nvSpPr>
        <p:spPr>
          <a:xfrm>
            <a:off x="6018641" y="1687978"/>
            <a:ext cx="2864290" cy="518488"/>
          </a:xfrm>
          <a:prstGeom prst="rect">
            <a:avLst/>
          </a:prstGeom>
        </p:spPr>
        <p:txBody>
          <a:bodyPr spcFirstLastPara="1" wrap="square" lIns="91425" tIns="0" rIns="91425" bIns="0" anchor="t" anchorCtr="0">
            <a:noAutofit/>
          </a:bodyPr>
          <a:lstStyle/>
          <a:p>
            <a:pPr marL="0" indent="0">
              <a:spcAft>
                <a:spcPts val="1200"/>
              </a:spcAft>
            </a:pPr>
            <a:r>
              <a:rPr lang="en" dirty="0"/>
              <a:t>Baseline model with adjusted weights</a:t>
            </a:r>
          </a:p>
        </p:txBody>
      </p:sp>
      <p:sp>
        <p:nvSpPr>
          <p:cNvPr id="710" name="Google Shape;710;p37"/>
          <p:cNvSpPr txBox="1">
            <a:spLocks noGrp="1"/>
          </p:cNvSpPr>
          <p:nvPr>
            <p:ph type="subTitle" idx="3"/>
          </p:nvPr>
        </p:nvSpPr>
        <p:spPr>
          <a:xfrm>
            <a:off x="6022105" y="3008552"/>
            <a:ext cx="2843508" cy="547063"/>
          </a:xfrm>
          <a:prstGeom prst="rect">
            <a:avLst/>
          </a:prstGeom>
        </p:spPr>
        <p:txBody>
          <a:bodyPr spcFirstLastPara="1" wrap="square" lIns="91425" tIns="0" rIns="91425" bIns="0" anchor="t" anchorCtr="0">
            <a:noAutofit/>
          </a:bodyPr>
          <a:lstStyle/>
          <a:p>
            <a:pPr marL="0" indent="0">
              <a:spcAft>
                <a:spcPts val="1200"/>
              </a:spcAft>
            </a:pPr>
            <a:r>
              <a:rPr lang="en" dirty="0"/>
              <a:t>Baseline model with Unweighted Autoencoder</a:t>
            </a:r>
          </a:p>
        </p:txBody>
      </p:sp>
      <p:sp>
        <p:nvSpPr>
          <p:cNvPr id="711" name="Google Shape;711;p37"/>
          <p:cNvSpPr txBox="1">
            <a:spLocks noGrp="1"/>
          </p:cNvSpPr>
          <p:nvPr>
            <p:ph type="subTitle" idx="2"/>
          </p:nvPr>
        </p:nvSpPr>
        <p:spPr>
          <a:xfrm>
            <a:off x="6027300" y="1355822"/>
            <a:ext cx="2396700" cy="305700"/>
          </a:xfrm>
          <a:prstGeom prst="rect">
            <a:avLst/>
          </a:prstGeom>
          <a:ln>
            <a:noFill/>
          </a:ln>
        </p:spPr>
        <p:txBody>
          <a:bodyPr spcFirstLastPara="1" wrap="square" lIns="91425" tIns="0" rIns="91425" bIns="0" anchor="t" anchorCtr="0">
            <a:noAutofit/>
          </a:bodyPr>
          <a:lstStyle/>
          <a:p>
            <a:pPr marL="0" indent="0">
              <a:spcAft>
                <a:spcPts val="1200"/>
              </a:spcAft>
            </a:pPr>
            <a:r>
              <a:rPr lang="en"/>
              <a:t>Weighted Model</a:t>
            </a:r>
          </a:p>
        </p:txBody>
      </p:sp>
      <p:sp>
        <p:nvSpPr>
          <p:cNvPr id="712" name="Google Shape;712;p37"/>
          <p:cNvSpPr txBox="1">
            <a:spLocks noGrp="1"/>
          </p:cNvSpPr>
          <p:nvPr>
            <p:ph type="subTitle" idx="4"/>
          </p:nvPr>
        </p:nvSpPr>
        <p:spPr>
          <a:xfrm>
            <a:off x="6005653" y="2386572"/>
            <a:ext cx="2868619" cy="327347"/>
          </a:xfrm>
          <a:prstGeom prst="rect">
            <a:avLst/>
          </a:prstGeom>
          <a:ln>
            <a:noFill/>
          </a:ln>
        </p:spPr>
        <p:txBody>
          <a:bodyPr spcFirstLastPara="1" wrap="square" lIns="91425" tIns="0" rIns="91425" bIns="0" anchor="t" anchorCtr="0">
            <a:noAutofit/>
          </a:bodyPr>
          <a:lstStyle/>
          <a:p>
            <a:pPr marL="0" indent="0">
              <a:spcAft>
                <a:spcPts val="1200"/>
              </a:spcAft>
            </a:pPr>
            <a:r>
              <a:rPr lang="en"/>
              <a:t>Unweighted Autoencoder </a:t>
            </a:r>
          </a:p>
        </p:txBody>
      </p:sp>
      <p:sp>
        <p:nvSpPr>
          <p:cNvPr id="715" name="Google Shape;715;p37"/>
          <p:cNvSpPr txBox="1">
            <a:spLocks noGrp="1"/>
          </p:cNvSpPr>
          <p:nvPr>
            <p:ph type="subTitle" idx="7"/>
          </p:nvPr>
        </p:nvSpPr>
        <p:spPr>
          <a:xfrm>
            <a:off x="2419150" y="1709625"/>
            <a:ext cx="2396700" cy="505500"/>
          </a:xfrm>
          <a:prstGeom prst="rect">
            <a:avLst/>
          </a:prstGeom>
        </p:spPr>
        <p:txBody>
          <a:bodyPr spcFirstLastPara="1" wrap="square" lIns="91425" tIns="0" rIns="91425" bIns="0" anchor="t" anchorCtr="0">
            <a:noAutofit/>
          </a:bodyPr>
          <a:lstStyle/>
          <a:p>
            <a:pPr marL="0" indent="0">
              <a:spcAft>
                <a:spcPts val="1200"/>
              </a:spcAft>
            </a:pPr>
            <a:r>
              <a:rPr lang="en"/>
              <a:t>Our Normal K-NN model</a:t>
            </a:r>
          </a:p>
        </p:txBody>
      </p:sp>
      <p:sp>
        <p:nvSpPr>
          <p:cNvPr id="716" name="Google Shape;716;p37"/>
          <p:cNvSpPr txBox="1">
            <a:spLocks noGrp="1"/>
          </p:cNvSpPr>
          <p:nvPr>
            <p:ph type="subTitle" idx="8"/>
          </p:nvPr>
        </p:nvSpPr>
        <p:spPr>
          <a:xfrm>
            <a:off x="2419150" y="1355822"/>
            <a:ext cx="2396700" cy="305700"/>
          </a:xfrm>
          <a:prstGeom prst="rect">
            <a:avLst/>
          </a:prstGeom>
          <a:ln>
            <a:noFill/>
          </a:ln>
        </p:spPr>
        <p:txBody>
          <a:bodyPr spcFirstLastPara="1" wrap="square" lIns="91425" tIns="0" rIns="91425" bIns="0" anchor="t" anchorCtr="0">
            <a:noAutofit/>
          </a:bodyPr>
          <a:lstStyle/>
          <a:p>
            <a:pPr marL="0" indent="0">
              <a:spcAft>
                <a:spcPts val="1200"/>
              </a:spcAft>
            </a:pPr>
            <a:r>
              <a:rPr lang="en"/>
              <a:t>Baseline model</a:t>
            </a:r>
          </a:p>
        </p:txBody>
      </p:sp>
      <p:sp>
        <p:nvSpPr>
          <p:cNvPr id="717" name="Google Shape;717;p37"/>
          <p:cNvSpPr txBox="1">
            <a:spLocks noGrp="1"/>
          </p:cNvSpPr>
          <p:nvPr>
            <p:ph type="subTitle" idx="9"/>
          </p:nvPr>
        </p:nvSpPr>
        <p:spPr>
          <a:xfrm>
            <a:off x="2419150" y="2729170"/>
            <a:ext cx="2605876" cy="509235"/>
          </a:xfrm>
          <a:prstGeom prst="rect">
            <a:avLst/>
          </a:prstGeom>
        </p:spPr>
        <p:txBody>
          <a:bodyPr spcFirstLastPara="1" wrap="square" lIns="91425" tIns="0" rIns="91425" bIns="0" anchor="t" anchorCtr="0">
            <a:noAutofit/>
          </a:bodyPr>
          <a:lstStyle/>
          <a:p>
            <a:pPr marL="0" indent="0">
              <a:spcAft>
                <a:spcPts val="1200"/>
              </a:spcAft>
            </a:pPr>
            <a:r>
              <a:rPr lang="en" dirty="0"/>
              <a:t>Baseline model with selected features dropped</a:t>
            </a:r>
          </a:p>
        </p:txBody>
      </p:sp>
      <p:sp>
        <p:nvSpPr>
          <p:cNvPr id="718" name="Google Shape;718;p37"/>
          <p:cNvSpPr txBox="1">
            <a:spLocks noGrp="1"/>
          </p:cNvSpPr>
          <p:nvPr>
            <p:ph type="subTitle" idx="13"/>
          </p:nvPr>
        </p:nvSpPr>
        <p:spPr>
          <a:xfrm>
            <a:off x="2419150" y="2386572"/>
            <a:ext cx="2396700" cy="305700"/>
          </a:xfrm>
          <a:prstGeom prst="rect">
            <a:avLst/>
          </a:prstGeom>
          <a:ln>
            <a:noFill/>
          </a:ln>
        </p:spPr>
        <p:txBody>
          <a:bodyPr spcFirstLastPara="1" wrap="square" lIns="91425" tIns="0" rIns="91425" bIns="0" anchor="t" anchorCtr="0">
            <a:noAutofit/>
          </a:bodyPr>
          <a:lstStyle/>
          <a:p>
            <a:pPr marL="0" indent="0">
              <a:spcAft>
                <a:spcPts val="1200"/>
              </a:spcAft>
            </a:pPr>
            <a:r>
              <a:rPr lang="en"/>
              <a:t>Dropped Model</a:t>
            </a:r>
          </a:p>
        </p:txBody>
      </p:sp>
      <p:sp>
        <p:nvSpPr>
          <p:cNvPr id="719" name="Google Shape;719;p37"/>
          <p:cNvSpPr txBox="1">
            <a:spLocks noGrp="1"/>
          </p:cNvSpPr>
          <p:nvPr>
            <p:ph type="subTitle" idx="14"/>
          </p:nvPr>
        </p:nvSpPr>
        <p:spPr>
          <a:xfrm>
            <a:off x="2419150" y="3733773"/>
            <a:ext cx="4118670" cy="512970"/>
          </a:xfrm>
          <a:prstGeom prst="rect">
            <a:avLst/>
          </a:prstGeom>
        </p:spPr>
        <p:txBody>
          <a:bodyPr spcFirstLastPara="1" wrap="square" lIns="91425" tIns="0" rIns="91425" bIns="0" anchor="t" anchorCtr="0">
            <a:noAutofit/>
          </a:bodyPr>
          <a:lstStyle/>
          <a:p>
            <a:pPr marL="0" indent="0">
              <a:spcAft>
                <a:spcPts val="1200"/>
              </a:spcAft>
            </a:pPr>
            <a:r>
              <a:rPr lang="en" dirty="0"/>
              <a:t>Baseline model with Weighted Autoencoder</a:t>
            </a:r>
          </a:p>
        </p:txBody>
      </p:sp>
      <p:sp>
        <p:nvSpPr>
          <p:cNvPr id="720" name="Google Shape;720;p37"/>
          <p:cNvSpPr txBox="1">
            <a:spLocks noGrp="1"/>
          </p:cNvSpPr>
          <p:nvPr>
            <p:ph type="subTitle" idx="15"/>
          </p:nvPr>
        </p:nvSpPr>
        <p:spPr>
          <a:xfrm>
            <a:off x="2419150" y="3404334"/>
            <a:ext cx="3998631" cy="327347"/>
          </a:xfrm>
          <a:prstGeom prst="rect">
            <a:avLst/>
          </a:prstGeom>
          <a:ln>
            <a:noFill/>
          </a:ln>
        </p:spPr>
        <p:txBody>
          <a:bodyPr spcFirstLastPara="1" wrap="square" lIns="91425" tIns="0" rIns="91425" bIns="0" anchor="t" anchorCtr="0">
            <a:noAutofit/>
          </a:bodyPr>
          <a:lstStyle/>
          <a:p>
            <a:pPr marL="0" indent="0">
              <a:spcAft>
                <a:spcPts val="1200"/>
              </a:spcAft>
            </a:pPr>
            <a:r>
              <a:rPr lang="en"/>
              <a:t>Weighted Autoencoder</a:t>
            </a:r>
          </a:p>
        </p:txBody>
      </p:sp>
      <p:grpSp>
        <p:nvGrpSpPr>
          <p:cNvPr id="721" name="Google Shape;721;p37"/>
          <p:cNvGrpSpPr/>
          <p:nvPr/>
        </p:nvGrpSpPr>
        <p:grpSpPr>
          <a:xfrm>
            <a:off x="723837" y="552000"/>
            <a:ext cx="1218671" cy="1640915"/>
            <a:chOff x="723837" y="552000"/>
            <a:chExt cx="1218671" cy="1640915"/>
          </a:xfrm>
        </p:grpSpPr>
        <p:sp>
          <p:nvSpPr>
            <p:cNvPr id="722" name="Google Shape;722;p37"/>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727" name="Google Shape;727;p37"/>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729" name="Google Shape;729;p37"/>
            <p:cNvGrpSpPr/>
            <p:nvPr/>
          </p:nvGrpSpPr>
          <p:grpSpPr>
            <a:xfrm>
              <a:off x="729630" y="1968358"/>
              <a:ext cx="255615" cy="224557"/>
              <a:chOff x="6184139" y="1980808"/>
              <a:chExt cx="451696" cy="396814"/>
            </a:xfrm>
          </p:grpSpPr>
          <p:sp>
            <p:nvSpPr>
              <p:cNvPr id="730" name="Google Shape;730;p37"/>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37"/>
            <p:cNvGrpSpPr/>
            <p:nvPr/>
          </p:nvGrpSpPr>
          <p:grpSpPr>
            <a:xfrm>
              <a:off x="729630" y="975085"/>
              <a:ext cx="255615" cy="254967"/>
              <a:chOff x="6184139" y="1220827"/>
              <a:chExt cx="451696" cy="450552"/>
            </a:xfrm>
          </p:grpSpPr>
          <p:sp>
            <p:nvSpPr>
              <p:cNvPr id="733" name="Google Shape;733;p37"/>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37"/>
            <p:cNvGrpSpPr/>
            <p:nvPr/>
          </p:nvGrpSpPr>
          <p:grpSpPr>
            <a:xfrm>
              <a:off x="723837" y="1482615"/>
              <a:ext cx="267223" cy="233165"/>
              <a:chOff x="6908262" y="1240186"/>
              <a:chExt cx="472209" cy="412024"/>
            </a:xfrm>
          </p:grpSpPr>
          <p:sp>
            <p:nvSpPr>
              <p:cNvPr id="737" name="Google Shape;737;p37"/>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5" name="Google Shape;745;p37"/>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746" name="Google Shape;746;p37"/>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747" name="Google Shape;747;p37"/>
          <p:cNvSpPr/>
          <p:nvPr/>
        </p:nvSpPr>
        <p:spPr>
          <a:xfrm>
            <a:off x="1515500" y="1370949"/>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1515500" y="2386574"/>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1515500" y="3402199"/>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5135700" y="1370949"/>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5135700" y="2386574"/>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37"/>
          <p:cNvGrpSpPr/>
          <p:nvPr/>
        </p:nvGrpSpPr>
        <p:grpSpPr>
          <a:xfrm>
            <a:off x="1721337" y="2583169"/>
            <a:ext cx="432528" cy="451029"/>
            <a:chOff x="1787999" y="2686382"/>
            <a:chExt cx="432528" cy="451029"/>
          </a:xfrm>
        </p:grpSpPr>
        <p:sp>
          <p:nvSpPr>
            <p:cNvPr id="754" name="Google Shape;754;p37"/>
            <p:cNvSpPr/>
            <p:nvPr/>
          </p:nvSpPr>
          <p:spPr>
            <a:xfrm>
              <a:off x="1787999" y="2686382"/>
              <a:ext cx="432528" cy="451029"/>
            </a:xfrm>
            <a:custGeom>
              <a:avLst/>
              <a:gdLst/>
              <a:ahLst/>
              <a:cxnLst/>
              <a:rect l="l" t="t" r="r" b="b"/>
              <a:pathLst>
                <a:path w="9071" h="9459" extrusionOk="0">
                  <a:moveTo>
                    <a:pt x="3205" y="361"/>
                  </a:moveTo>
                  <a:lnTo>
                    <a:pt x="3205" y="389"/>
                  </a:lnTo>
                  <a:lnTo>
                    <a:pt x="3205" y="611"/>
                  </a:lnTo>
                  <a:cubicBezTo>
                    <a:pt x="3205" y="667"/>
                    <a:pt x="3163" y="708"/>
                    <a:pt x="3107" y="708"/>
                  </a:cubicBezTo>
                  <a:lnTo>
                    <a:pt x="1637" y="708"/>
                  </a:lnTo>
                  <a:cubicBezTo>
                    <a:pt x="1582" y="708"/>
                    <a:pt x="1541" y="667"/>
                    <a:pt x="1541" y="611"/>
                  </a:cubicBezTo>
                  <a:lnTo>
                    <a:pt x="1541" y="389"/>
                  </a:lnTo>
                  <a:lnTo>
                    <a:pt x="1541" y="361"/>
                  </a:lnTo>
                  <a:close/>
                  <a:moveTo>
                    <a:pt x="3981" y="361"/>
                  </a:moveTo>
                  <a:cubicBezTo>
                    <a:pt x="4189" y="361"/>
                    <a:pt x="4370" y="541"/>
                    <a:pt x="4370" y="763"/>
                  </a:cubicBezTo>
                  <a:lnTo>
                    <a:pt x="4370" y="4452"/>
                  </a:lnTo>
                  <a:lnTo>
                    <a:pt x="3759" y="4452"/>
                  </a:lnTo>
                  <a:cubicBezTo>
                    <a:pt x="3634" y="4452"/>
                    <a:pt x="3537" y="4577"/>
                    <a:pt x="3579" y="4688"/>
                  </a:cubicBezTo>
                  <a:lnTo>
                    <a:pt x="3815" y="5520"/>
                  </a:lnTo>
                  <a:cubicBezTo>
                    <a:pt x="3648" y="5894"/>
                    <a:pt x="3551" y="6297"/>
                    <a:pt x="3551" y="6713"/>
                  </a:cubicBezTo>
                  <a:cubicBezTo>
                    <a:pt x="3551" y="7004"/>
                    <a:pt x="3606" y="7295"/>
                    <a:pt x="3689" y="7586"/>
                  </a:cubicBezTo>
                  <a:lnTo>
                    <a:pt x="764" y="7586"/>
                  </a:lnTo>
                  <a:cubicBezTo>
                    <a:pt x="555" y="7586"/>
                    <a:pt x="376" y="7406"/>
                    <a:pt x="376" y="7185"/>
                  </a:cubicBezTo>
                  <a:lnTo>
                    <a:pt x="376" y="763"/>
                  </a:lnTo>
                  <a:cubicBezTo>
                    <a:pt x="376" y="541"/>
                    <a:pt x="555" y="361"/>
                    <a:pt x="764" y="361"/>
                  </a:cubicBezTo>
                  <a:lnTo>
                    <a:pt x="1152" y="361"/>
                  </a:lnTo>
                  <a:cubicBezTo>
                    <a:pt x="1166" y="361"/>
                    <a:pt x="1166" y="375"/>
                    <a:pt x="1166" y="389"/>
                  </a:cubicBezTo>
                  <a:lnTo>
                    <a:pt x="1166" y="611"/>
                  </a:lnTo>
                  <a:cubicBezTo>
                    <a:pt x="1166" y="874"/>
                    <a:pt x="1374" y="1083"/>
                    <a:pt x="1637" y="1083"/>
                  </a:cubicBezTo>
                  <a:lnTo>
                    <a:pt x="3107" y="1083"/>
                  </a:lnTo>
                  <a:cubicBezTo>
                    <a:pt x="3371" y="1083"/>
                    <a:pt x="3579" y="874"/>
                    <a:pt x="3579" y="611"/>
                  </a:cubicBezTo>
                  <a:lnTo>
                    <a:pt x="3579" y="389"/>
                  </a:lnTo>
                  <a:cubicBezTo>
                    <a:pt x="3579" y="375"/>
                    <a:pt x="3593" y="361"/>
                    <a:pt x="3593" y="361"/>
                  </a:cubicBezTo>
                  <a:close/>
                  <a:moveTo>
                    <a:pt x="764" y="1"/>
                  </a:moveTo>
                  <a:cubicBezTo>
                    <a:pt x="348" y="1"/>
                    <a:pt x="1" y="334"/>
                    <a:pt x="1" y="763"/>
                  </a:cubicBezTo>
                  <a:lnTo>
                    <a:pt x="1" y="7185"/>
                  </a:lnTo>
                  <a:cubicBezTo>
                    <a:pt x="1" y="7614"/>
                    <a:pt x="348" y="7947"/>
                    <a:pt x="764" y="7947"/>
                  </a:cubicBezTo>
                  <a:lnTo>
                    <a:pt x="3856" y="7947"/>
                  </a:lnTo>
                  <a:cubicBezTo>
                    <a:pt x="4314" y="8849"/>
                    <a:pt x="5243" y="9459"/>
                    <a:pt x="6311" y="9459"/>
                  </a:cubicBezTo>
                  <a:cubicBezTo>
                    <a:pt x="7837" y="9459"/>
                    <a:pt x="9070" y="8224"/>
                    <a:pt x="9070" y="6713"/>
                  </a:cubicBezTo>
                  <a:cubicBezTo>
                    <a:pt x="9070" y="5506"/>
                    <a:pt x="8308" y="4452"/>
                    <a:pt x="7171" y="4091"/>
                  </a:cubicBezTo>
                  <a:cubicBezTo>
                    <a:pt x="7149" y="4082"/>
                    <a:pt x="7127" y="4078"/>
                    <a:pt x="7105" y="4078"/>
                  </a:cubicBezTo>
                  <a:cubicBezTo>
                    <a:pt x="7033" y="4078"/>
                    <a:pt x="6970" y="4128"/>
                    <a:pt x="6949" y="4202"/>
                  </a:cubicBezTo>
                  <a:cubicBezTo>
                    <a:pt x="6907" y="4300"/>
                    <a:pt x="6962" y="4411"/>
                    <a:pt x="7060" y="4439"/>
                  </a:cubicBezTo>
                  <a:cubicBezTo>
                    <a:pt x="8044" y="4757"/>
                    <a:pt x="8696" y="5672"/>
                    <a:pt x="8696" y="6713"/>
                  </a:cubicBezTo>
                  <a:cubicBezTo>
                    <a:pt x="8696" y="8017"/>
                    <a:pt x="7628" y="9098"/>
                    <a:pt x="6311" y="9098"/>
                  </a:cubicBezTo>
                  <a:cubicBezTo>
                    <a:pt x="5007" y="9098"/>
                    <a:pt x="3926" y="8002"/>
                    <a:pt x="3926" y="6713"/>
                  </a:cubicBezTo>
                  <a:cubicBezTo>
                    <a:pt x="3926" y="6325"/>
                    <a:pt x="4009" y="5964"/>
                    <a:pt x="4189" y="5631"/>
                  </a:cubicBezTo>
                  <a:cubicBezTo>
                    <a:pt x="4203" y="5589"/>
                    <a:pt x="4203" y="5534"/>
                    <a:pt x="4189" y="5493"/>
                  </a:cubicBezTo>
                  <a:lnTo>
                    <a:pt x="3995" y="4827"/>
                  </a:lnTo>
                  <a:lnTo>
                    <a:pt x="4771" y="4827"/>
                  </a:lnTo>
                  <a:cubicBezTo>
                    <a:pt x="4813" y="4827"/>
                    <a:pt x="4854" y="4813"/>
                    <a:pt x="4882" y="4785"/>
                  </a:cubicBezTo>
                  <a:cubicBezTo>
                    <a:pt x="5091" y="4633"/>
                    <a:pt x="5326" y="4522"/>
                    <a:pt x="5562" y="4439"/>
                  </a:cubicBezTo>
                  <a:cubicBezTo>
                    <a:pt x="5659" y="4411"/>
                    <a:pt x="5714" y="4300"/>
                    <a:pt x="5686" y="4202"/>
                  </a:cubicBezTo>
                  <a:cubicBezTo>
                    <a:pt x="5664" y="4123"/>
                    <a:pt x="5584" y="4071"/>
                    <a:pt x="5503" y="4071"/>
                  </a:cubicBezTo>
                  <a:cubicBezTo>
                    <a:pt x="5485" y="4071"/>
                    <a:pt x="5468" y="4073"/>
                    <a:pt x="5451" y="4078"/>
                  </a:cubicBezTo>
                  <a:cubicBezTo>
                    <a:pt x="5202" y="4175"/>
                    <a:pt x="4952" y="4286"/>
                    <a:pt x="4743" y="4439"/>
                  </a:cubicBezTo>
                  <a:lnTo>
                    <a:pt x="4743" y="763"/>
                  </a:lnTo>
                  <a:cubicBezTo>
                    <a:pt x="4743" y="334"/>
                    <a:pt x="4397" y="1"/>
                    <a:pt x="3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1865390" y="3011727"/>
              <a:ext cx="66183" cy="17881"/>
            </a:xfrm>
            <a:custGeom>
              <a:avLst/>
              <a:gdLst/>
              <a:ahLst/>
              <a:cxnLst/>
              <a:rect l="l" t="t" r="r" b="b"/>
              <a:pathLst>
                <a:path w="1388" h="375" extrusionOk="0">
                  <a:moveTo>
                    <a:pt x="195" y="1"/>
                  </a:moveTo>
                  <a:cubicBezTo>
                    <a:pt x="84" y="1"/>
                    <a:pt x="1" y="84"/>
                    <a:pt x="1" y="195"/>
                  </a:cubicBezTo>
                  <a:cubicBezTo>
                    <a:pt x="1" y="292"/>
                    <a:pt x="84" y="375"/>
                    <a:pt x="195" y="375"/>
                  </a:cubicBezTo>
                  <a:lnTo>
                    <a:pt x="1193" y="375"/>
                  </a:lnTo>
                  <a:cubicBezTo>
                    <a:pt x="1304" y="375"/>
                    <a:pt x="1388" y="292"/>
                    <a:pt x="1388" y="195"/>
                  </a:cubicBezTo>
                  <a:cubicBezTo>
                    <a:pt x="1388" y="84"/>
                    <a:pt x="130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2021458" y="2918982"/>
              <a:ext cx="136896" cy="160261"/>
            </a:xfrm>
            <a:custGeom>
              <a:avLst/>
              <a:gdLst/>
              <a:ahLst/>
              <a:cxnLst/>
              <a:rect l="l" t="t" r="r" b="b"/>
              <a:pathLst>
                <a:path w="2871" h="3361" extrusionOk="0">
                  <a:moveTo>
                    <a:pt x="1055" y="2251"/>
                  </a:moveTo>
                  <a:cubicBezTo>
                    <a:pt x="1262" y="2251"/>
                    <a:pt x="1415" y="2403"/>
                    <a:pt x="1415" y="2612"/>
                  </a:cubicBezTo>
                  <a:lnTo>
                    <a:pt x="1415" y="2625"/>
                  </a:lnTo>
                  <a:cubicBezTo>
                    <a:pt x="1415" y="2819"/>
                    <a:pt x="1262" y="2986"/>
                    <a:pt x="1055" y="2986"/>
                  </a:cubicBezTo>
                  <a:lnTo>
                    <a:pt x="735" y="2986"/>
                  </a:lnTo>
                  <a:cubicBezTo>
                    <a:pt x="528" y="2986"/>
                    <a:pt x="374" y="2819"/>
                    <a:pt x="374" y="2625"/>
                  </a:cubicBezTo>
                  <a:lnTo>
                    <a:pt x="374" y="2612"/>
                  </a:lnTo>
                  <a:cubicBezTo>
                    <a:pt x="374" y="2403"/>
                    <a:pt x="528" y="2251"/>
                    <a:pt x="735" y="2251"/>
                  </a:cubicBezTo>
                  <a:close/>
                  <a:moveTo>
                    <a:pt x="1604" y="1"/>
                  </a:moveTo>
                  <a:cubicBezTo>
                    <a:pt x="1591" y="1"/>
                    <a:pt x="1579" y="2"/>
                    <a:pt x="1567" y="4"/>
                  </a:cubicBezTo>
                  <a:cubicBezTo>
                    <a:pt x="1471" y="32"/>
                    <a:pt x="1415" y="101"/>
                    <a:pt x="1415" y="199"/>
                  </a:cubicBezTo>
                  <a:lnTo>
                    <a:pt x="1415" y="1974"/>
                  </a:lnTo>
                  <a:cubicBezTo>
                    <a:pt x="1317" y="1904"/>
                    <a:pt x="1193" y="1876"/>
                    <a:pt x="1055" y="1876"/>
                  </a:cubicBezTo>
                  <a:lnTo>
                    <a:pt x="735" y="1876"/>
                  </a:lnTo>
                  <a:cubicBezTo>
                    <a:pt x="333" y="1876"/>
                    <a:pt x="1" y="2209"/>
                    <a:pt x="1" y="2612"/>
                  </a:cubicBezTo>
                  <a:lnTo>
                    <a:pt x="1" y="2625"/>
                  </a:lnTo>
                  <a:cubicBezTo>
                    <a:pt x="1" y="3028"/>
                    <a:pt x="333" y="3361"/>
                    <a:pt x="735" y="3361"/>
                  </a:cubicBezTo>
                  <a:lnTo>
                    <a:pt x="1055" y="3361"/>
                  </a:lnTo>
                  <a:cubicBezTo>
                    <a:pt x="1456" y="3361"/>
                    <a:pt x="1789" y="3028"/>
                    <a:pt x="1789" y="2625"/>
                  </a:cubicBezTo>
                  <a:lnTo>
                    <a:pt x="1789" y="2612"/>
                  </a:lnTo>
                  <a:lnTo>
                    <a:pt x="1789" y="615"/>
                  </a:lnTo>
                  <a:cubicBezTo>
                    <a:pt x="1872" y="670"/>
                    <a:pt x="1983" y="726"/>
                    <a:pt x="2108" y="767"/>
                  </a:cubicBezTo>
                  <a:cubicBezTo>
                    <a:pt x="2399" y="850"/>
                    <a:pt x="2469" y="1058"/>
                    <a:pt x="2469" y="1072"/>
                  </a:cubicBezTo>
                  <a:lnTo>
                    <a:pt x="2482" y="1099"/>
                  </a:lnTo>
                  <a:cubicBezTo>
                    <a:pt x="2519" y="1185"/>
                    <a:pt x="2598" y="1227"/>
                    <a:pt x="2683" y="1227"/>
                  </a:cubicBezTo>
                  <a:cubicBezTo>
                    <a:pt x="2695" y="1227"/>
                    <a:pt x="2707" y="1226"/>
                    <a:pt x="2719" y="1225"/>
                  </a:cubicBezTo>
                  <a:cubicBezTo>
                    <a:pt x="2815" y="1183"/>
                    <a:pt x="2871" y="1086"/>
                    <a:pt x="2830" y="989"/>
                  </a:cubicBezTo>
                  <a:lnTo>
                    <a:pt x="2830" y="961"/>
                  </a:lnTo>
                  <a:cubicBezTo>
                    <a:pt x="2787" y="822"/>
                    <a:pt x="2608" y="531"/>
                    <a:pt x="2219" y="406"/>
                  </a:cubicBezTo>
                  <a:cubicBezTo>
                    <a:pt x="1914" y="310"/>
                    <a:pt x="1776" y="115"/>
                    <a:pt x="1761" y="88"/>
                  </a:cubicBezTo>
                  <a:cubicBezTo>
                    <a:pt x="1727" y="30"/>
                    <a:pt x="1664" y="1"/>
                    <a:pt x="1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1821759" y="2757144"/>
              <a:ext cx="54263" cy="54930"/>
            </a:xfrm>
            <a:custGeom>
              <a:avLst/>
              <a:gdLst/>
              <a:ahLst/>
              <a:cxnLst/>
              <a:rect l="l" t="t" r="r" b="b"/>
              <a:pathLst>
                <a:path w="1138" h="1152" extrusionOk="0">
                  <a:moveTo>
                    <a:pt x="777" y="375"/>
                  </a:moveTo>
                  <a:lnTo>
                    <a:pt x="777" y="777"/>
                  </a:lnTo>
                  <a:lnTo>
                    <a:pt x="361" y="777"/>
                  </a:lnTo>
                  <a:lnTo>
                    <a:pt x="361" y="375"/>
                  </a:lnTo>
                  <a:close/>
                  <a:moveTo>
                    <a:pt x="361" y="0"/>
                  </a:moveTo>
                  <a:cubicBezTo>
                    <a:pt x="152" y="0"/>
                    <a:pt x="0" y="167"/>
                    <a:pt x="0" y="361"/>
                  </a:cubicBezTo>
                  <a:lnTo>
                    <a:pt x="0" y="777"/>
                  </a:lnTo>
                  <a:cubicBezTo>
                    <a:pt x="0" y="985"/>
                    <a:pt x="152" y="1152"/>
                    <a:pt x="361" y="1152"/>
                  </a:cubicBezTo>
                  <a:lnTo>
                    <a:pt x="777" y="1152"/>
                  </a:lnTo>
                  <a:cubicBezTo>
                    <a:pt x="971" y="1152"/>
                    <a:pt x="1138" y="985"/>
                    <a:pt x="1138" y="777"/>
                  </a:cubicBezTo>
                  <a:lnTo>
                    <a:pt x="1138" y="361"/>
                  </a:lnTo>
                  <a:cubicBezTo>
                    <a:pt x="1138" y="167"/>
                    <a:pt x="971" y="0"/>
                    <a:pt x="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1821759" y="2825904"/>
              <a:ext cx="54263" cy="54978"/>
            </a:xfrm>
            <a:custGeom>
              <a:avLst/>
              <a:gdLst/>
              <a:ahLst/>
              <a:cxnLst/>
              <a:rect l="l" t="t" r="r" b="b"/>
              <a:pathLst>
                <a:path w="1138" h="1153" extrusionOk="0">
                  <a:moveTo>
                    <a:pt x="777" y="376"/>
                  </a:moveTo>
                  <a:lnTo>
                    <a:pt x="777" y="777"/>
                  </a:lnTo>
                  <a:lnTo>
                    <a:pt x="361" y="777"/>
                  </a:lnTo>
                  <a:lnTo>
                    <a:pt x="361" y="376"/>
                  </a:lnTo>
                  <a:close/>
                  <a:moveTo>
                    <a:pt x="361" y="1"/>
                  </a:moveTo>
                  <a:cubicBezTo>
                    <a:pt x="152" y="1"/>
                    <a:pt x="0" y="167"/>
                    <a:pt x="0" y="376"/>
                  </a:cubicBezTo>
                  <a:lnTo>
                    <a:pt x="0" y="792"/>
                  </a:lnTo>
                  <a:cubicBezTo>
                    <a:pt x="0" y="986"/>
                    <a:pt x="152" y="1152"/>
                    <a:pt x="361" y="1152"/>
                  </a:cubicBezTo>
                  <a:lnTo>
                    <a:pt x="777" y="1152"/>
                  </a:lnTo>
                  <a:cubicBezTo>
                    <a:pt x="971" y="1152"/>
                    <a:pt x="1138" y="986"/>
                    <a:pt x="1138" y="792"/>
                  </a:cubicBezTo>
                  <a:lnTo>
                    <a:pt x="1138" y="376"/>
                  </a:lnTo>
                  <a:cubicBezTo>
                    <a:pt x="1138" y="167"/>
                    <a:pt x="971" y="1"/>
                    <a:pt x="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1821759" y="2894664"/>
              <a:ext cx="54263" cy="54263"/>
            </a:xfrm>
            <a:custGeom>
              <a:avLst/>
              <a:gdLst/>
              <a:ahLst/>
              <a:cxnLst/>
              <a:rect l="l" t="t" r="r" b="b"/>
              <a:pathLst>
                <a:path w="1138" h="1138" extrusionOk="0">
                  <a:moveTo>
                    <a:pt x="777" y="376"/>
                  </a:moveTo>
                  <a:lnTo>
                    <a:pt x="777" y="777"/>
                  </a:lnTo>
                  <a:lnTo>
                    <a:pt x="361" y="777"/>
                  </a:lnTo>
                  <a:lnTo>
                    <a:pt x="361" y="376"/>
                  </a:lnTo>
                  <a:close/>
                  <a:moveTo>
                    <a:pt x="361" y="1"/>
                  </a:moveTo>
                  <a:cubicBezTo>
                    <a:pt x="152" y="1"/>
                    <a:pt x="0" y="167"/>
                    <a:pt x="0" y="361"/>
                  </a:cubicBezTo>
                  <a:lnTo>
                    <a:pt x="0" y="777"/>
                  </a:lnTo>
                  <a:cubicBezTo>
                    <a:pt x="0" y="986"/>
                    <a:pt x="152" y="1138"/>
                    <a:pt x="361" y="1138"/>
                  </a:cubicBezTo>
                  <a:lnTo>
                    <a:pt x="777" y="1138"/>
                  </a:lnTo>
                  <a:cubicBezTo>
                    <a:pt x="971" y="1138"/>
                    <a:pt x="1138" y="986"/>
                    <a:pt x="1138" y="777"/>
                  </a:cubicBezTo>
                  <a:lnTo>
                    <a:pt x="1138" y="361"/>
                  </a:lnTo>
                  <a:cubicBezTo>
                    <a:pt x="1138" y="167"/>
                    <a:pt x="971" y="1"/>
                    <a:pt x="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1890519" y="2894664"/>
              <a:ext cx="54930" cy="54263"/>
            </a:xfrm>
            <a:custGeom>
              <a:avLst/>
              <a:gdLst/>
              <a:ahLst/>
              <a:cxnLst/>
              <a:rect l="l" t="t" r="r" b="b"/>
              <a:pathLst>
                <a:path w="1152" h="1138" extrusionOk="0">
                  <a:moveTo>
                    <a:pt x="777" y="376"/>
                  </a:moveTo>
                  <a:lnTo>
                    <a:pt x="777" y="777"/>
                  </a:lnTo>
                  <a:lnTo>
                    <a:pt x="375" y="777"/>
                  </a:lnTo>
                  <a:lnTo>
                    <a:pt x="375" y="376"/>
                  </a:lnTo>
                  <a:close/>
                  <a:moveTo>
                    <a:pt x="375" y="1"/>
                  </a:moveTo>
                  <a:cubicBezTo>
                    <a:pt x="167" y="1"/>
                    <a:pt x="1" y="167"/>
                    <a:pt x="1" y="361"/>
                  </a:cubicBezTo>
                  <a:lnTo>
                    <a:pt x="1" y="777"/>
                  </a:lnTo>
                  <a:cubicBezTo>
                    <a:pt x="1" y="986"/>
                    <a:pt x="167" y="1138"/>
                    <a:pt x="375" y="1138"/>
                  </a:cubicBezTo>
                  <a:lnTo>
                    <a:pt x="791" y="1138"/>
                  </a:lnTo>
                  <a:cubicBezTo>
                    <a:pt x="985" y="1138"/>
                    <a:pt x="1151" y="986"/>
                    <a:pt x="1151" y="777"/>
                  </a:cubicBezTo>
                  <a:lnTo>
                    <a:pt x="1151" y="361"/>
                  </a:lnTo>
                  <a:cubicBezTo>
                    <a:pt x="1151" y="167"/>
                    <a:pt x="985"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1890519" y="2757144"/>
              <a:ext cx="89977" cy="123736"/>
            </a:xfrm>
            <a:custGeom>
              <a:avLst/>
              <a:gdLst/>
              <a:ahLst/>
              <a:cxnLst/>
              <a:rect l="l" t="t" r="r" b="b"/>
              <a:pathLst>
                <a:path w="1887" h="2595" extrusionOk="0">
                  <a:moveTo>
                    <a:pt x="1512" y="375"/>
                  </a:moveTo>
                  <a:lnTo>
                    <a:pt x="1512" y="2219"/>
                  </a:lnTo>
                  <a:lnTo>
                    <a:pt x="375" y="2219"/>
                  </a:lnTo>
                  <a:lnTo>
                    <a:pt x="375" y="375"/>
                  </a:lnTo>
                  <a:close/>
                  <a:moveTo>
                    <a:pt x="375" y="0"/>
                  </a:moveTo>
                  <a:cubicBezTo>
                    <a:pt x="167" y="0"/>
                    <a:pt x="1" y="167"/>
                    <a:pt x="1" y="361"/>
                  </a:cubicBezTo>
                  <a:lnTo>
                    <a:pt x="1" y="2234"/>
                  </a:lnTo>
                  <a:cubicBezTo>
                    <a:pt x="1" y="2428"/>
                    <a:pt x="167" y="2594"/>
                    <a:pt x="375" y="2594"/>
                  </a:cubicBezTo>
                  <a:lnTo>
                    <a:pt x="1512" y="2594"/>
                  </a:lnTo>
                  <a:cubicBezTo>
                    <a:pt x="1720" y="2594"/>
                    <a:pt x="1887" y="2428"/>
                    <a:pt x="1887" y="2234"/>
                  </a:cubicBezTo>
                  <a:lnTo>
                    <a:pt x="1887" y="361"/>
                  </a:lnTo>
                  <a:cubicBezTo>
                    <a:pt x="1887" y="167"/>
                    <a:pt x="1720" y="0"/>
                    <a:pt x="1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2078965" y="2874636"/>
              <a:ext cx="19884" cy="17499"/>
            </a:xfrm>
            <a:custGeom>
              <a:avLst/>
              <a:gdLst/>
              <a:ahLst/>
              <a:cxnLst/>
              <a:rect l="l" t="t" r="r" b="b"/>
              <a:pathLst>
                <a:path w="417" h="367" extrusionOk="0">
                  <a:moveTo>
                    <a:pt x="215" y="0"/>
                  </a:moveTo>
                  <a:cubicBezTo>
                    <a:pt x="179" y="0"/>
                    <a:pt x="143" y="11"/>
                    <a:pt x="111" y="32"/>
                  </a:cubicBezTo>
                  <a:cubicBezTo>
                    <a:pt x="28" y="88"/>
                    <a:pt x="1" y="199"/>
                    <a:pt x="56" y="282"/>
                  </a:cubicBezTo>
                  <a:cubicBezTo>
                    <a:pt x="92" y="336"/>
                    <a:pt x="157" y="366"/>
                    <a:pt x="221" y="366"/>
                  </a:cubicBezTo>
                  <a:cubicBezTo>
                    <a:pt x="256" y="366"/>
                    <a:pt x="291" y="357"/>
                    <a:pt x="320" y="338"/>
                  </a:cubicBezTo>
                  <a:cubicBezTo>
                    <a:pt x="403" y="282"/>
                    <a:pt x="417" y="171"/>
                    <a:pt x="361" y="88"/>
                  </a:cubicBezTo>
                  <a:cubicBezTo>
                    <a:pt x="327" y="28"/>
                    <a:pt x="272"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37"/>
          <p:cNvGrpSpPr/>
          <p:nvPr/>
        </p:nvGrpSpPr>
        <p:grpSpPr>
          <a:xfrm>
            <a:off x="1711730" y="3598782"/>
            <a:ext cx="451745" cy="451038"/>
            <a:chOff x="2512742" y="2686382"/>
            <a:chExt cx="451745" cy="451038"/>
          </a:xfrm>
        </p:grpSpPr>
        <p:sp>
          <p:nvSpPr>
            <p:cNvPr id="764" name="Google Shape;764;p37"/>
            <p:cNvSpPr/>
            <p:nvPr/>
          </p:nvSpPr>
          <p:spPr>
            <a:xfrm>
              <a:off x="2512742" y="2800345"/>
              <a:ext cx="101278" cy="116870"/>
            </a:xfrm>
            <a:custGeom>
              <a:avLst/>
              <a:gdLst/>
              <a:ahLst/>
              <a:cxnLst/>
              <a:rect l="l" t="t" r="r" b="b"/>
              <a:pathLst>
                <a:path w="2124" h="2451" extrusionOk="0">
                  <a:moveTo>
                    <a:pt x="792" y="1674"/>
                  </a:moveTo>
                  <a:cubicBezTo>
                    <a:pt x="903" y="1674"/>
                    <a:pt x="999" y="1771"/>
                    <a:pt x="999" y="1882"/>
                  </a:cubicBezTo>
                  <a:cubicBezTo>
                    <a:pt x="999" y="1993"/>
                    <a:pt x="903" y="2076"/>
                    <a:pt x="792" y="2076"/>
                  </a:cubicBezTo>
                  <a:lnTo>
                    <a:pt x="583" y="2076"/>
                  </a:lnTo>
                  <a:cubicBezTo>
                    <a:pt x="472" y="2076"/>
                    <a:pt x="376" y="1993"/>
                    <a:pt x="376" y="1882"/>
                  </a:cubicBezTo>
                  <a:cubicBezTo>
                    <a:pt x="376" y="1771"/>
                    <a:pt x="472" y="1674"/>
                    <a:pt x="583" y="1674"/>
                  </a:cubicBezTo>
                  <a:close/>
                  <a:moveTo>
                    <a:pt x="1177" y="1"/>
                  </a:moveTo>
                  <a:cubicBezTo>
                    <a:pt x="1160" y="1"/>
                    <a:pt x="1142" y="4"/>
                    <a:pt x="1125" y="10"/>
                  </a:cubicBezTo>
                  <a:cubicBezTo>
                    <a:pt x="1055" y="24"/>
                    <a:pt x="999" y="107"/>
                    <a:pt x="999" y="190"/>
                  </a:cubicBezTo>
                  <a:lnTo>
                    <a:pt x="999" y="1341"/>
                  </a:lnTo>
                  <a:cubicBezTo>
                    <a:pt x="931" y="1313"/>
                    <a:pt x="861" y="1300"/>
                    <a:pt x="792" y="1300"/>
                  </a:cubicBezTo>
                  <a:lnTo>
                    <a:pt x="583" y="1300"/>
                  </a:lnTo>
                  <a:cubicBezTo>
                    <a:pt x="278" y="1300"/>
                    <a:pt x="15" y="1549"/>
                    <a:pt x="1" y="1855"/>
                  </a:cubicBezTo>
                  <a:cubicBezTo>
                    <a:pt x="1" y="2187"/>
                    <a:pt x="250" y="2450"/>
                    <a:pt x="583" y="2450"/>
                  </a:cubicBezTo>
                  <a:lnTo>
                    <a:pt x="792" y="2450"/>
                  </a:lnTo>
                  <a:cubicBezTo>
                    <a:pt x="1110" y="2450"/>
                    <a:pt x="1360" y="2187"/>
                    <a:pt x="1360" y="1882"/>
                  </a:cubicBezTo>
                  <a:lnTo>
                    <a:pt x="1360" y="579"/>
                  </a:lnTo>
                  <a:cubicBezTo>
                    <a:pt x="1402" y="606"/>
                    <a:pt x="1458" y="620"/>
                    <a:pt x="1513" y="647"/>
                  </a:cubicBezTo>
                  <a:cubicBezTo>
                    <a:pt x="1679" y="690"/>
                    <a:pt x="1720" y="814"/>
                    <a:pt x="1720" y="814"/>
                  </a:cubicBezTo>
                  <a:cubicBezTo>
                    <a:pt x="1720" y="814"/>
                    <a:pt x="1735" y="828"/>
                    <a:pt x="1735" y="842"/>
                  </a:cubicBezTo>
                  <a:cubicBezTo>
                    <a:pt x="1768" y="919"/>
                    <a:pt x="1836" y="961"/>
                    <a:pt x="1904" y="961"/>
                  </a:cubicBezTo>
                  <a:cubicBezTo>
                    <a:pt x="1922" y="961"/>
                    <a:pt x="1940" y="958"/>
                    <a:pt x="1957" y="953"/>
                  </a:cubicBezTo>
                  <a:lnTo>
                    <a:pt x="1970" y="953"/>
                  </a:lnTo>
                  <a:cubicBezTo>
                    <a:pt x="2068" y="925"/>
                    <a:pt x="2123" y="814"/>
                    <a:pt x="2081" y="717"/>
                  </a:cubicBezTo>
                  <a:cubicBezTo>
                    <a:pt x="2081" y="703"/>
                    <a:pt x="2053" y="620"/>
                    <a:pt x="1985" y="537"/>
                  </a:cubicBezTo>
                  <a:cubicBezTo>
                    <a:pt x="1901" y="426"/>
                    <a:pt x="1776" y="342"/>
                    <a:pt x="1624" y="287"/>
                  </a:cubicBezTo>
                  <a:cubicBezTo>
                    <a:pt x="1430" y="231"/>
                    <a:pt x="1347" y="107"/>
                    <a:pt x="1332" y="93"/>
                  </a:cubicBezTo>
                  <a:cubicBezTo>
                    <a:pt x="1300" y="39"/>
                    <a:pt x="1241" y="1"/>
                    <a:pt x="1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2815628" y="2957129"/>
              <a:ext cx="126359" cy="147863"/>
            </a:xfrm>
            <a:custGeom>
              <a:avLst/>
              <a:gdLst/>
              <a:ahLst/>
              <a:cxnLst/>
              <a:rect l="l" t="t" r="r" b="b"/>
              <a:pathLst>
                <a:path w="2650" h="3101" extrusionOk="0">
                  <a:moveTo>
                    <a:pt x="986" y="2075"/>
                  </a:moveTo>
                  <a:cubicBezTo>
                    <a:pt x="1165" y="2075"/>
                    <a:pt x="1304" y="2228"/>
                    <a:pt x="1304" y="2407"/>
                  </a:cubicBezTo>
                  <a:cubicBezTo>
                    <a:pt x="1304" y="2588"/>
                    <a:pt x="1165" y="2727"/>
                    <a:pt x="986" y="2727"/>
                  </a:cubicBezTo>
                  <a:lnTo>
                    <a:pt x="708" y="2727"/>
                  </a:lnTo>
                  <a:cubicBezTo>
                    <a:pt x="527" y="2727"/>
                    <a:pt x="375" y="2588"/>
                    <a:pt x="375" y="2407"/>
                  </a:cubicBezTo>
                  <a:cubicBezTo>
                    <a:pt x="375" y="2228"/>
                    <a:pt x="527" y="2075"/>
                    <a:pt x="708" y="2075"/>
                  </a:cubicBezTo>
                  <a:close/>
                  <a:moveTo>
                    <a:pt x="1496" y="0"/>
                  </a:moveTo>
                  <a:cubicBezTo>
                    <a:pt x="1478" y="0"/>
                    <a:pt x="1461" y="3"/>
                    <a:pt x="1443" y="9"/>
                  </a:cubicBezTo>
                  <a:cubicBezTo>
                    <a:pt x="1359" y="22"/>
                    <a:pt x="1304" y="105"/>
                    <a:pt x="1304" y="189"/>
                  </a:cubicBezTo>
                  <a:lnTo>
                    <a:pt x="1304" y="1797"/>
                  </a:lnTo>
                  <a:cubicBezTo>
                    <a:pt x="1207" y="1742"/>
                    <a:pt x="1096" y="1714"/>
                    <a:pt x="986" y="1714"/>
                  </a:cubicBezTo>
                  <a:lnTo>
                    <a:pt x="722" y="1714"/>
                  </a:lnTo>
                  <a:cubicBezTo>
                    <a:pt x="333" y="1714"/>
                    <a:pt x="15" y="2006"/>
                    <a:pt x="15" y="2394"/>
                  </a:cubicBezTo>
                  <a:cubicBezTo>
                    <a:pt x="0" y="2782"/>
                    <a:pt x="320" y="3101"/>
                    <a:pt x="708" y="3101"/>
                  </a:cubicBezTo>
                  <a:lnTo>
                    <a:pt x="986" y="3101"/>
                  </a:lnTo>
                  <a:cubicBezTo>
                    <a:pt x="1374" y="3101"/>
                    <a:pt x="1679" y="2782"/>
                    <a:pt x="1679" y="2407"/>
                  </a:cubicBezTo>
                  <a:lnTo>
                    <a:pt x="1679" y="605"/>
                  </a:lnTo>
                  <a:cubicBezTo>
                    <a:pt x="1762" y="647"/>
                    <a:pt x="1845" y="688"/>
                    <a:pt x="1956" y="730"/>
                  </a:cubicBezTo>
                  <a:cubicBezTo>
                    <a:pt x="2206" y="813"/>
                    <a:pt x="2275" y="993"/>
                    <a:pt x="2275" y="993"/>
                  </a:cubicBezTo>
                  <a:cubicBezTo>
                    <a:pt x="2298" y="1074"/>
                    <a:pt x="2368" y="1125"/>
                    <a:pt x="2446" y="1125"/>
                  </a:cubicBezTo>
                  <a:cubicBezTo>
                    <a:pt x="2463" y="1125"/>
                    <a:pt x="2480" y="1123"/>
                    <a:pt x="2497" y="1118"/>
                  </a:cubicBezTo>
                  <a:cubicBezTo>
                    <a:pt x="2594" y="1091"/>
                    <a:pt x="2650" y="993"/>
                    <a:pt x="2622" y="896"/>
                  </a:cubicBezTo>
                  <a:cubicBezTo>
                    <a:pt x="2594" y="758"/>
                    <a:pt x="2428" y="480"/>
                    <a:pt x="2067" y="369"/>
                  </a:cubicBezTo>
                  <a:cubicBezTo>
                    <a:pt x="1790" y="286"/>
                    <a:pt x="1665" y="105"/>
                    <a:pt x="1651" y="92"/>
                  </a:cubicBezTo>
                  <a:cubicBezTo>
                    <a:pt x="1618" y="37"/>
                    <a:pt x="1560" y="0"/>
                    <a:pt x="1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2518035" y="3003048"/>
              <a:ext cx="62893" cy="85447"/>
            </a:xfrm>
            <a:custGeom>
              <a:avLst/>
              <a:gdLst/>
              <a:ahLst/>
              <a:cxnLst/>
              <a:rect l="l" t="t" r="r" b="b"/>
              <a:pathLst>
                <a:path w="1319" h="1792" extrusionOk="0">
                  <a:moveTo>
                    <a:pt x="175" y="1"/>
                  </a:moveTo>
                  <a:cubicBezTo>
                    <a:pt x="87" y="1"/>
                    <a:pt x="14" y="80"/>
                    <a:pt x="1" y="183"/>
                  </a:cubicBezTo>
                  <a:cubicBezTo>
                    <a:pt x="1" y="183"/>
                    <a:pt x="1" y="460"/>
                    <a:pt x="126" y="793"/>
                  </a:cubicBezTo>
                  <a:cubicBezTo>
                    <a:pt x="293" y="1237"/>
                    <a:pt x="598" y="1583"/>
                    <a:pt x="1027" y="1777"/>
                  </a:cubicBezTo>
                  <a:cubicBezTo>
                    <a:pt x="1055" y="1792"/>
                    <a:pt x="1083" y="1792"/>
                    <a:pt x="1110" y="1792"/>
                  </a:cubicBezTo>
                  <a:cubicBezTo>
                    <a:pt x="1180" y="1792"/>
                    <a:pt x="1249" y="1750"/>
                    <a:pt x="1277" y="1681"/>
                  </a:cubicBezTo>
                  <a:cubicBezTo>
                    <a:pt x="1319" y="1598"/>
                    <a:pt x="1277" y="1487"/>
                    <a:pt x="1180" y="1444"/>
                  </a:cubicBezTo>
                  <a:cubicBezTo>
                    <a:pt x="376" y="1056"/>
                    <a:pt x="376" y="224"/>
                    <a:pt x="376" y="183"/>
                  </a:cubicBezTo>
                  <a:cubicBezTo>
                    <a:pt x="376" y="85"/>
                    <a:pt x="306" y="2"/>
                    <a:pt x="195" y="2"/>
                  </a:cubicBezTo>
                  <a:cubicBezTo>
                    <a:pt x="188" y="1"/>
                    <a:pt x="181"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2881098" y="3073620"/>
              <a:ext cx="55598" cy="63799"/>
            </a:xfrm>
            <a:custGeom>
              <a:avLst/>
              <a:gdLst/>
              <a:ahLst/>
              <a:cxnLst/>
              <a:rect l="l" t="t" r="r" b="b"/>
              <a:pathLst>
                <a:path w="1166" h="1338" extrusionOk="0">
                  <a:moveTo>
                    <a:pt x="963" y="0"/>
                  </a:moveTo>
                  <a:cubicBezTo>
                    <a:pt x="874" y="0"/>
                    <a:pt x="803" y="62"/>
                    <a:pt x="791" y="145"/>
                  </a:cubicBezTo>
                  <a:cubicBezTo>
                    <a:pt x="777" y="159"/>
                    <a:pt x="639" y="796"/>
                    <a:pt x="140" y="991"/>
                  </a:cubicBezTo>
                  <a:cubicBezTo>
                    <a:pt x="42" y="1018"/>
                    <a:pt x="1" y="1129"/>
                    <a:pt x="29" y="1227"/>
                  </a:cubicBezTo>
                  <a:cubicBezTo>
                    <a:pt x="56" y="1296"/>
                    <a:pt x="140" y="1338"/>
                    <a:pt x="208" y="1338"/>
                  </a:cubicBezTo>
                  <a:lnTo>
                    <a:pt x="278" y="1338"/>
                  </a:lnTo>
                  <a:cubicBezTo>
                    <a:pt x="957" y="1074"/>
                    <a:pt x="1138" y="256"/>
                    <a:pt x="1151" y="228"/>
                  </a:cubicBezTo>
                  <a:cubicBezTo>
                    <a:pt x="1166" y="131"/>
                    <a:pt x="1110" y="34"/>
                    <a:pt x="1013" y="7"/>
                  </a:cubicBezTo>
                  <a:cubicBezTo>
                    <a:pt x="996" y="2"/>
                    <a:pt x="979" y="0"/>
                    <a:pt x="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2556420" y="2686382"/>
              <a:ext cx="408067" cy="372353"/>
            </a:xfrm>
            <a:custGeom>
              <a:avLst/>
              <a:gdLst/>
              <a:ahLst/>
              <a:cxnLst/>
              <a:rect l="l" t="t" r="r" b="b"/>
              <a:pathLst>
                <a:path w="8558" h="7809" extrusionOk="0">
                  <a:moveTo>
                    <a:pt x="6810" y="361"/>
                  </a:moveTo>
                  <a:cubicBezTo>
                    <a:pt x="7572" y="361"/>
                    <a:pt x="8182" y="985"/>
                    <a:pt x="8182" y="1748"/>
                  </a:cubicBezTo>
                  <a:lnTo>
                    <a:pt x="8182" y="1873"/>
                  </a:lnTo>
                  <a:cubicBezTo>
                    <a:pt x="8182" y="2636"/>
                    <a:pt x="7572" y="3246"/>
                    <a:pt x="6810" y="3246"/>
                  </a:cubicBezTo>
                  <a:lnTo>
                    <a:pt x="6684" y="3246"/>
                  </a:lnTo>
                  <a:cubicBezTo>
                    <a:pt x="5784" y="3246"/>
                    <a:pt x="5214" y="2442"/>
                    <a:pt x="5312" y="1595"/>
                  </a:cubicBezTo>
                  <a:cubicBezTo>
                    <a:pt x="5381" y="902"/>
                    <a:pt x="5978" y="361"/>
                    <a:pt x="6684" y="361"/>
                  </a:cubicBezTo>
                  <a:close/>
                  <a:moveTo>
                    <a:pt x="4798" y="5271"/>
                  </a:moveTo>
                  <a:cubicBezTo>
                    <a:pt x="5159" y="5271"/>
                    <a:pt x="5464" y="5561"/>
                    <a:pt x="5464" y="5922"/>
                  </a:cubicBezTo>
                  <a:cubicBezTo>
                    <a:pt x="5464" y="6283"/>
                    <a:pt x="5159" y="6574"/>
                    <a:pt x="4798" y="6574"/>
                  </a:cubicBezTo>
                  <a:lnTo>
                    <a:pt x="4341" y="6574"/>
                  </a:lnTo>
                  <a:cubicBezTo>
                    <a:pt x="3981" y="6574"/>
                    <a:pt x="3689" y="6283"/>
                    <a:pt x="3689" y="5922"/>
                  </a:cubicBezTo>
                  <a:cubicBezTo>
                    <a:pt x="3689" y="5561"/>
                    <a:pt x="3981" y="5271"/>
                    <a:pt x="4341" y="5271"/>
                  </a:cubicBezTo>
                  <a:close/>
                  <a:moveTo>
                    <a:pt x="1485" y="6131"/>
                  </a:moveTo>
                  <a:cubicBezTo>
                    <a:pt x="1845" y="6131"/>
                    <a:pt x="2136" y="6421"/>
                    <a:pt x="2136" y="6782"/>
                  </a:cubicBezTo>
                  <a:cubicBezTo>
                    <a:pt x="2136" y="7142"/>
                    <a:pt x="1845" y="7434"/>
                    <a:pt x="1485" y="7434"/>
                  </a:cubicBezTo>
                  <a:lnTo>
                    <a:pt x="1026" y="7434"/>
                  </a:lnTo>
                  <a:cubicBezTo>
                    <a:pt x="666" y="7434"/>
                    <a:pt x="361" y="7142"/>
                    <a:pt x="361" y="6782"/>
                  </a:cubicBezTo>
                  <a:cubicBezTo>
                    <a:pt x="361" y="6421"/>
                    <a:pt x="666" y="6131"/>
                    <a:pt x="1026" y="6131"/>
                  </a:cubicBezTo>
                  <a:close/>
                  <a:moveTo>
                    <a:pt x="6684" y="1"/>
                  </a:moveTo>
                  <a:cubicBezTo>
                    <a:pt x="5825" y="1"/>
                    <a:pt x="5118" y="611"/>
                    <a:pt x="4965" y="1429"/>
                  </a:cubicBezTo>
                  <a:lnTo>
                    <a:pt x="4397" y="1595"/>
                  </a:lnTo>
                  <a:cubicBezTo>
                    <a:pt x="4299" y="1623"/>
                    <a:pt x="4244" y="1721"/>
                    <a:pt x="4271" y="1817"/>
                  </a:cubicBezTo>
                  <a:cubicBezTo>
                    <a:pt x="4294" y="1898"/>
                    <a:pt x="4374" y="1950"/>
                    <a:pt x="4456" y="1950"/>
                  </a:cubicBezTo>
                  <a:cubicBezTo>
                    <a:pt x="4473" y="1950"/>
                    <a:pt x="4491" y="1947"/>
                    <a:pt x="4508" y="1942"/>
                  </a:cubicBezTo>
                  <a:lnTo>
                    <a:pt x="4937" y="1817"/>
                  </a:lnTo>
                  <a:cubicBezTo>
                    <a:pt x="4937" y="2220"/>
                    <a:pt x="5048" y="2608"/>
                    <a:pt x="5284" y="2927"/>
                  </a:cubicBezTo>
                  <a:lnTo>
                    <a:pt x="2511" y="3745"/>
                  </a:lnTo>
                  <a:lnTo>
                    <a:pt x="2511" y="2525"/>
                  </a:lnTo>
                  <a:lnTo>
                    <a:pt x="2955" y="2386"/>
                  </a:lnTo>
                  <a:cubicBezTo>
                    <a:pt x="3051" y="2358"/>
                    <a:pt x="3107" y="2261"/>
                    <a:pt x="3079" y="2164"/>
                  </a:cubicBezTo>
                  <a:cubicBezTo>
                    <a:pt x="3056" y="2084"/>
                    <a:pt x="2986" y="2032"/>
                    <a:pt x="2907" y="2032"/>
                  </a:cubicBezTo>
                  <a:cubicBezTo>
                    <a:pt x="2891" y="2032"/>
                    <a:pt x="2874" y="2034"/>
                    <a:pt x="2857" y="2039"/>
                  </a:cubicBezTo>
                  <a:lnTo>
                    <a:pt x="2274" y="2205"/>
                  </a:lnTo>
                  <a:cubicBezTo>
                    <a:pt x="2191" y="2220"/>
                    <a:pt x="2136" y="2303"/>
                    <a:pt x="2136" y="2386"/>
                  </a:cubicBezTo>
                  <a:lnTo>
                    <a:pt x="2136" y="5992"/>
                  </a:lnTo>
                  <a:cubicBezTo>
                    <a:pt x="1969" y="5853"/>
                    <a:pt x="1734" y="5756"/>
                    <a:pt x="1485" y="5756"/>
                  </a:cubicBezTo>
                  <a:lnTo>
                    <a:pt x="1026" y="5756"/>
                  </a:lnTo>
                  <a:cubicBezTo>
                    <a:pt x="458" y="5756"/>
                    <a:pt x="0" y="6214"/>
                    <a:pt x="0" y="6782"/>
                  </a:cubicBezTo>
                  <a:cubicBezTo>
                    <a:pt x="0" y="7351"/>
                    <a:pt x="458" y="7808"/>
                    <a:pt x="1026" y="7808"/>
                  </a:cubicBezTo>
                  <a:lnTo>
                    <a:pt x="1485" y="7808"/>
                  </a:lnTo>
                  <a:cubicBezTo>
                    <a:pt x="2053" y="7808"/>
                    <a:pt x="2511" y="7351"/>
                    <a:pt x="2511" y="6782"/>
                  </a:cubicBezTo>
                  <a:lnTo>
                    <a:pt x="2511" y="4134"/>
                  </a:lnTo>
                  <a:lnTo>
                    <a:pt x="5464" y="3259"/>
                  </a:lnTo>
                  <a:lnTo>
                    <a:pt x="5464" y="5132"/>
                  </a:lnTo>
                  <a:cubicBezTo>
                    <a:pt x="5284" y="4993"/>
                    <a:pt x="5048" y="4896"/>
                    <a:pt x="4798" y="4896"/>
                  </a:cubicBezTo>
                  <a:lnTo>
                    <a:pt x="4341" y="4896"/>
                  </a:lnTo>
                  <a:cubicBezTo>
                    <a:pt x="3772" y="4896"/>
                    <a:pt x="3315" y="5354"/>
                    <a:pt x="3315" y="5922"/>
                  </a:cubicBezTo>
                  <a:cubicBezTo>
                    <a:pt x="3315" y="6491"/>
                    <a:pt x="3772" y="6948"/>
                    <a:pt x="4341" y="6948"/>
                  </a:cubicBezTo>
                  <a:lnTo>
                    <a:pt x="4798" y="6948"/>
                  </a:lnTo>
                  <a:cubicBezTo>
                    <a:pt x="5368" y="6948"/>
                    <a:pt x="5825" y="6491"/>
                    <a:pt x="5825" y="5922"/>
                  </a:cubicBezTo>
                  <a:lnTo>
                    <a:pt x="5825" y="3398"/>
                  </a:lnTo>
                  <a:cubicBezTo>
                    <a:pt x="6089" y="3537"/>
                    <a:pt x="6379" y="3620"/>
                    <a:pt x="6684" y="3620"/>
                  </a:cubicBezTo>
                  <a:lnTo>
                    <a:pt x="6810" y="3620"/>
                  </a:lnTo>
                  <a:cubicBezTo>
                    <a:pt x="7766" y="3620"/>
                    <a:pt x="8557" y="2830"/>
                    <a:pt x="8557" y="1873"/>
                  </a:cubicBezTo>
                  <a:lnTo>
                    <a:pt x="8557" y="1748"/>
                  </a:lnTo>
                  <a:cubicBezTo>
                    <a:pt x="8557" y="778"/>
                    <a:pt x="7766" y="1"/>
                    <a:pt x="6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2845383" y="2732110"/>
              <a:ext cx="78724" cy="81156"/>
            </a:xfrm>
            <a:custGeom>
              <a:avLst/>
              <a:gdLst/>
              <a:ahLst/>
              <a:cxnLst/>
              <a:rect l="l" t="t" r="r" b="b"/>
              <a:pathLst>
                <a:path w="1651" h="1702" extrusionOk="0">
                  <a:moveTo>
                    <a:pt x="401" y="368"/>
                  </a:moveTo>
                  <a:cubicBezTo>
                    <a:pt x="407" y="368"/>
                    <a:pt x="413" y="369"/>
                    <a:pt x="417" y="373"/>
                  </a:cubicBezTo>
                  <a:lnTo>
                    <a:pt x="1194" y="817"/>
                  </a:lnTo>
                  <a:cubicBezTo>
                    <a:pt x="1221" y="845"/>
                    <a:pt x="1221" y="858"/>
                    <a:pt x="1194" y="886"/>
                  </a:cubicBezTo>
                  <a:lnTo>
                    <a:pt x="417" y="1330"/>
                  </a:lnTo>
                  <a:cubicBezTo>
                    <a:pt x="410" y="1333"/>
                    <a:pt x="403" y="1335"/>
                    <a:pt x="397" y="1335"/>
                  </a:cubicBezTo>
                  <a:cubicBezTo>
                    <a:pt x="382" y="1335"/>
                    <a:pt x="371" y="1322"/>
                    <a:pt x="362" y="1302"/>
                  </a:cubicBezTo>
                  <a:lnTo>
                    <a:pt x="362" y="401"/>
                  </a:lnTo>
                  <a:cubicBezTo>
                    <a:pt x="362" y="381"/>
                    <a:pt x="383" y="368"/>
                    <a:pt x="401" y="368"/>
                  </a:cubicBezTo>
                  <a:close/>
                  <a:moveTo>
                    <a:pt x="402" y="1"/>
                  </a:moveTo>
                  <a:cubicBezTo>
                    <a:pt x="194" y="1"/>
                    <a:pt x="1" y="169"/>
                    <a:pt x="1" y="401"/>
                  </a:cubicBezTo>
                  <a:lnTo>
                    <a:pt x="1" y="1302"/>
                  </a:lnTo>
                  <a:cubicBezTo>
                    <a:pt x="1" y="1534"/>
                    <a:pt x="194" y="1702"/>
                    <a:pt x="402" y="1702"/>
                  </a:cubicBezTo>
                  <a:cubicBezTo>
                    <a:pt x="467" y="1702"/>
                    <a:pt x="534" y="1685"/>
                    <a:pt x="597" y="1649"/>
                  </a:cubicBezTo>
                  <a:lnTo>
                    <a:pt x="1388" y="1205"/>
                  </a:lnTo>
                  <a:cubicBezTo>
                    <a:pt x="1651" y="1052"/>
                    <a:pt x="1651" y="651"/>
                    <a:pt x="1388" y="498"/>
                  </a:cubicBezTo>
                  <a:lnTo>
                    <a:pt x="597" y="54"/>
                  </a:lnTo>
                  <a:cubicBezTo>
                    <a:pt x="534" y="17"/>
                    <a:pt x="467"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2722407" y="2773309"/>
              <a:ext cx="19216" cy="17499"/>
            </a:xfrm>
            <a:custGeom>
              <a:avLst/>
              <a:gdLst/>
              <a:ahLst/>
              <a:cxnLst/>
              <a:rect l="l" t="t" r="r" b="b"/>
              <a:pathLst>
                <a:path w="403" h="367" extrusionOk="0">
                  <a:moveTo>
                    <a:pt x="202" y="0"/>
                  </a:moveTo>
                  <a:cubicBezTo>
                    <a:pt x="119" y="0"/>
                    <a:pt x="38" y="50"/>
                    <a:pt x="14" y="147"/>
                  </a:cubicBezTo>
                  <a:cubicBezTo>
                    <a:pt x="1" y="216"/>
                    <a:pt x="42" y="299"/>
                    <a:pt x="111" y="341"/>
                  </a:cubicBezTo>
                  <a:cubicBezTo>
                    <a:pt x="140" y="359"/>
                    <a:pt x="172" y="366"/>
                    <a:pt x="202" y="366"/>
                  </a:cubicBezTo>
                  <a:cubicBezTo>
                    <a:pt x="245" y="366"/>
                    <a:pt x="287" y="351"/>
                    <a:pt x="319" y="327"/>
                  </a:cubicBezTo>
                  <a:cubicBezTo>
                    <a:pt x="389" y="258"/>
                    <a:pt x="402" y="160"/>
                    <a:pt x="361" y="77"/>
                  </a:cubicBezTo>
                  <a:cubicBezTo>
                    <a:pt x="320" y="26"/>
                    <a:pt x="261"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37"/>
          <p:cNvGrpSpPr/>
          <p:nvPr/>
        </p:nvGrpSpPr>
        <p:grpSpPr>
          <a:xfrm>
            <a:off x="5333617" y="1574296"/>
            <a:ext cx="448359" cy="451849"/>
            <a:chOff x="2514792" y="1953008"/>
            <a:chExt cx="448359" cy="451849"/>
          </a:xfrm>
        </p:grpSpPr>
        <p:sp>
          <p:nvSpPr>
            <p:cNvPr id="783" name="Google Shape;783;p37"/>
            <p:cNvSpPr/>
            <p:nvPr/>
          </p:nvSpPr>
          <p:spPr>
            <a:xfrm>
              <a:off x="2514792" y="1953008"/>
              <a:ext cx="448359" cy="447071"/>
            </a:xfrm>
            <a:custGeom>
              <a:avLst/>
              <a:gdLst/>
              <a:ahLst/>
              <a:cxnLst/>
              <a:rect l="l" t="t" r="r" b="b"/>
              <a:pathLst>
                <a:path w="9403" h="9376" extrusionOk="0">
                  <a:moveTo>
                    <a:pt x="3883" y="376"/>
                  </a:moveTo>
                  <a:cubicBezTo>
                    <a:pt x="4660" y="376"/>
                    <a:pt x="5381" y="805"/>
                    <a:pt x="5755" y="1485"/>
                  </a:cubicBezTo>
                  <a:cubicBezTo>
                    <a:pt x="5779" y="1534"/>
                    <a:pt x="5835" y="1571"/>
                    <a:pt x="5904" y="1571"/>
                  </a:cubicBezTo>
                  <a:cubicBezTo>
                    <a:pt x="5914" y="1571"/>
                    <a:pt x="5925" y="1570"/>
                    <a:pt x="5935" y="1568"/>
                  </a:cubicBezTo>
                  <a:cubicBezTo>
                    <a:pt x="5977" y="1565"/>
                    <a:pt x="6018" y="1564"/>
                    <a:pt x="6059" y="1564"/>
                  </a:cubicBezTo>
                  <a:cubicBezTo>
                    <a:pt x="6748" y="1564"/>
                    <a:pt x="7393" y="1996"/>
                    <a:pt x="7655" y="2650"/>
                  </a:cubicBezTo>
                  <a:cubicBezTo>
                    <a:pt x="7680" y="2712"/>
                    <a:pt x="7738" y="2763"/>
                    <a:pt x="7810" y="2763"/>
                  </a:cubicBezTo>
                  <a:cubicBezTo>
                    <a:pt x="7818" y="2763"/>
                    <a:pt x="7826" y="2762"/>
                    <a:pt x="7835" y="2761"/>
                  </a:cubicBezTo>
                  <a:lnTo>
                    <a:pt x="7946" y="2761"/>
                  </a:lnTo>
                  <a:cubicBezTo>
                    <a:pt x="8543" y="2761"/>
                    <a:pt x="9027" y="3246"/>
                    <a:pt x="9027" y="3843"/>
                  </a:cubicBezTo>
                  <a:cubicBezTo>
                    <a:pt x="9027" y="4439"/>
                    <a:pt x="8543" y="4924"/>
                    <a:pt x="7946" y="4924"/>
                  </a:cubicBezTo>
                  <a:lnTo>
                    <a:pt x="7696" y="4924"/>
                  </a:lnTo>
                  <a:cubicBezTo>
                    <a:pt x="7184" y="3760"/>
                    <a:pt x="6004" y="2969"/>
                    <a:pt x="4715" y="2969"/>
                  </a:cubicBezTo>
                  <a:cubicBezTo>
                    <a:pt x="4479" y="2969"/>
                    <a:pt x="4244" y="2996"/>
                    <a:pt x="4007" y="3052"/>
                  </a:cubicBezTo>
                  <a:lnTo>
                    <a:pt x="2774" y="2442"/>
                  </a:lnTo>
                  <a:cubicBezTo>
                    <a:pt x="2748" y="2426"/>
                    <a:pt x="2721" y="2419"/>
                    <a:pt x="2694" y="2419"/>
                  </a:cubicBezTo>
                  <a:cubicBezTo>
                    <a:pt x="2601" y="2419"/>
                    <a:pt x="2510" y="2501"/>
                    <a:pt x="2510" y="2608"/>
                  </a:cubicBezTo>
                  <a:lnTo>
                    <a:pt x="2510" y="3843"/>
                  </a:lnTo>
                  <a:cubicBezTo>
                    <a:pt x="2177" y="4148"/>
                    <a:pt x="1914" y="4522"/>
                    <a:pt x="1747" y="4924"/>
                  </a:cubicBezTo>
                  <a:lnTo>
                    <a:pt x="1733" y="4924"/>
                  </a:lnTo>
                  <a:cubicBezTo>
                    <a:pt x="984" y="4924"/>
                    <a:pt x="361" y="4314"/>
                    <a:pt x="361" y="3551"/>
                  </a:cubicBezTo>
                  <a:cubicBezTo>
                    <a:pt x="361" y="3205"/>
                    <a:pt x="499" y="2872"/>
                    <a:pt x="734" y="2622"/>
                  </a:cubicBezTo>
                  <a:cubicBezTo>
                    <a:pt x="971" y="2358"/>
                    <a:pt x="1289" y="2206"/>
                    <a:pt x="1636" y="2179"/>
                  </a:cubicBezTo>
                  <a:cubicBezTo>
                    <a:pt x="1720" y="2179"/>
                    <a:pt x="1775" y="2123"/>
                    <a:pt x="1803" y="2040"/>
                  </a:cubicBezTo>
                  <a:cubicBezTo>
                    <a:pt x="2010" y="1082"/>
                    <a:pt x="2898" y="376"/>
                    <a:pt x="3883" y="376"/>
                  </a:cubicBezTo>
                  <a:close/>
                  <a:moveTo>
                    <a:pt x="3883" y="1"/>
                  </a:moveTo>
                  <a:cubicBezTo>
                    <a:pt x="2774" y="1"/>
                    <a:pt x="1775" y="764"/>
                    <a:pt x="1470" y="1831"/>
                  </a:cubicBezTo>
                  <a:cubicBezTo>
                    <a:pt x="1082" y="1887"/>
                    <a:pt x="734" y="2081"/>
                    <a:pt x="457" y="2358"/>
                  </a:cubicBezTo>
                  <a:cubicBezTo>
                    <a:pt x="166" y="2691"/>
                    <a:pt x="0" y="3107"/>
                    <a:pt x="0" y="3551"/>
                  </a:cubicBezTo>
                  <a:cubicBezTo>
                    <a:pt x="0" y="4466"/>
                    <a:pt x="707" y="5230"/>
                    <a:pt x="1609" y="5285"/>
                  </a:cubicBezTo>
                  <a:cubicBezTo>
                    <a:pt x="1511" y="5590"/>
                    <a:pt x="1470" y="5909"/>
                    <a:pt x="1470" y="6228"/>
                  </a:cubicBezTo>
                  <a:cubicBezTo>
                    <a:pt x="1470" y="6949"/>
                    <a:pt x="1705" y="7628"/>
                    <a:pt x="2136" y="8197"/>
                  </a:cubicBezTo>
                  <a:cubicBezTo>
                    <a:pt x="2565" y="8752"/>
                    <a:pt x="3162" y="9154"/>
                    <a:pt x="3828" y="9348"/>
                  </a:cubicBezTo>
                  <a:cubicBezTo>
                    <a:pt x="3844" y="9353"/>
                    <a:pt x="3861" y="9355"/>
                    <a:pt x="3878" y="9355"/>
                  </a:cubicBezTo>
                  <a:cubicBezTo>
                    <a:pt x="3956" y="9355"/>
                    <a:pt x="4027" y="9303"/>
                    <a:pt x="4049" y="9224"/>
                  </a:cubicBezTo>
                  <a:cubicBezTo>
                    <a:pt x="4077" y="9126"/>
                    <a:pt x="4022" y="9029"/>
                    <a:pt x="3924" y="8987"/>
                  </a:cubicBezTo>
                  <a:cubicBezTo>
                    <a:pt x="3342" y="8821"/>
                    <a:pt x="2801" y="8460"/>
                    <a:pt x="2426" y="7975"/>
                  </a:cubicBezTo>
                  <a:cubicBezTo>
                    <a:pt x="2038" y="7462"/>
                    <a:pt x="1844" y="6866"/>
                    <a:pt x="1844" y="6228"/>
                  </a:cubicBezTo>
                  <a:cubicBezTo>
                    <a:pt x="1844" y="5409"/>
                    <a:pt x="2204" y="4605"/>
                    <a:pt x="2815" y="4065"/>
                  </a:cubicBezTo>
                  <a:cubicBezTo>
                    <a:pt x="2857" y="4022"/>
                    <a:pt x="2885" y="3981"/>
                    <a:pt x="2885" y="3926"/>
                  </a:cubicBezTo>
                  <a:lnTo>
                    <a:pt x="2885" y="2900"/>
                  </a:lnTo>
                  <a:lnTo>
                    <a:pt x="3896" y="3412"/>
                  </a:lnTo>
                  <a:cubicBezTo>
                    <a:pt x="3921" y="3429"/>
                    <a:pt x="3946" y="3435"/>
                    <a:pt x="3970" y="3435"/>
                  </a:cubicBezTo>
                  <a:cubicBezTo>
                    <a:pt x="3987" y="3435"/>
                    <a:pt x="4004" y="3432"/>
                    <a:pt x="4022" y="3427"/>
                  </a:cubicBezTo>
                  <a:cubicBezTo>
                    <a:pt x="4257" y="3371"/>
                    <a:pt x="4479" y="3343"/>
                    <a:pt x="4715" y="3343"/>
                  </a:cubicBezTo>
                  <a:cubicBezTo>
                    <a:pt x="6282" y="3343"/>
                    <a:pt x="7600" y="4660"/>
                    <a:pt x="7600" y="6228"/>
                  </a:cubicBezTo>
                  <a:cubicBezTo>
                    <a:pt x="7600" y="7545"/>
                    <a:pt x="6712" y="8697"/>
                    <a:pt x="5436" y="9015"/>
                  </a:cubicBezTo>
                  <a:cubicBezTo>
                    <a:pt x="5325" y="9043"/>
                    <a:pt x="5270" y="9140"/>
                    <a:pt x="5298" y="9237"/>
                  </a:cubicBezTo>
                  <a:cubicBezTo>
                    <a:pt x="5311" y="9320"/>
                    <a:pt x="5394" y="9376"/>
                    <a:pt x="5477" y="9376"/>
                  </a:cubicBezTo>
                  <a:lnTo>
                    <a:pt x="5519" y="9376"/>
                  </a:lnTo>
                  <a:cubicBezTo>
                    <a:pt x="6962" y="9015"/>
                    <a:pt x="7974" y="7711"/>
                    <a:pt x="7974" y="6228"/>
                  </a:cubicBezTo>
                  <a:cubicBezTo>
                    <a:pt x="7974" y="5895"/>
                    <a:pt x="7918" y="5590"/>
                    <a:pt x="7835" y="5298"/>
                  </a:cubicBezTo>
                  <a:lnTo>
                    <a:pt x="7946" y="5298"/>
                  </a:lnTo>
                  <a:cubicBezTo>
                    <a:pt x="8750" y="5298"/>
                    <a:pt x="9402" y="4647"/>
                    <a:pt x="9402" y="3843"/>
                  </a:cubicBezTo>
                  <a:cubicBezTo>
                    <a:pt x="9402" y="3038"/>
                    <a:pt x="8750" y="2386"/>
                    <a:pt x="7946" y="2386"/>
                  </a:cubicBezTo>
                  <a:cubicBezTo>
                    <a:pt x="7609" y="1672"/>
                    <a:pt x="6865" y="1192"/>
                    <a:pt x="6084" y="1192"/>
                  </a:cubicBezTo>
                  <a:cubicBezTo>
                    <a:pt x="6062" y="1192"/>
                    <a:pt x="6041" y="1193"/>
                    <a:pt x="6019" y="1193"/>
                  </a:cubicBezTo>
                  <a:cubicBezTo>
                    <a:pt x="5561" y="459"/>
                    <a:pt x="4756" y="1"/>
                    <a:pt x="3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2768708" y="2202012"/>
              <a:ext cx="40339" cy="92790"/>
            </a:xfrm>
            <a:custGeom>
              <a:avLst/>
              <a:gdLst/>
              <a:ahLst/>
              <a:cxnLst/>
              <a:rect l="l" t="t" r="r" b="b"/>
              <a:pathLst>
                <a:path w="846" h="1946" extrusionOk="0">
                  <a:moveTo>
                    <a:pt x="206" y="1"/>
                  </a:moveTo>
                  <a:cubicBezTo>
                    <a:pt x="159" y="1"/>
                    <a:pt x="111" y="21"/>
                    <a:pt x="69" y="63"/>
                  </a:cubicBezTo>
                  <a:cubicBezTo>
                    <a:pt x="0" y="132"/>
                    <a:pt x="0" y="243"/>
                    <a:pt x="69" y="313"/>
                  </a:cubicBezTo>
                  <a:cubicBezTo>
                    <a:pt x="250" y="492"/>
                    <a:pt x="346" y="729"/>
                    <a:pt x="346" y="978"/>
                  </a:cubicBezTo>
                  <a:cubicBezTo>
                    <a:pt x="346" y="1228"/>
                    <a:pt x="250" y="1463"/>
                    <a:pt x="69" y="1630"/>
                  </a:cubicBezTo>
                  <a:cubicBezTo>
                    <a:pt x="0" y="1713"/>
                    <a:pt x="0" y="1824"/>
                    <a:pt x="69" y="1894"/>
                  </a:cubicBezTo>
                  <a:cubicBezTo>
                    <a:pt x="111" y="1928"/>
                    <a:pt x="159" y="1945"/>
                    <a:pt x="206" y="1945"/>
                  </a:cubicBezTo>
                  <a:cubicBezTo>
                    <a:pt x="253" y="1945"/>
                    <a:pt x="298" y="1928"/>
                    <a:pt x="333" y="1894"/>
                  </a:cubicBezTo>
                  <a:cubicBezTo>
                    <a:pt x="846" y="1394"/>
                    <a:pt x="846" y="562"/>
                    <a:pt x="333" y="63"/>
                  </a:cubicBezTo>
                  <a:cubicBezTo>
                    <a:pt x="298" y="21"/>
                    <a:pt x="253"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2797795" y="2173402"/>
              <a:ext cx="55598" cy="150486"/>
            </a:xfrm>
            <a:custGeom>
              <a:avLst/>
              <a:gdLst/>
              <a:ahLst/>
              <a:cxnLst/>
              <a:rect l="l" t="t" r="r" b="b"/>
              <a:pathLst>
                <a:path w="1166" h="3156" extrusionOk="0">
                  <a:moveTo>
                    <a:pt x="196" y="0"/>
                  </a:moveTo>
                  <a:cubicBezTo>
                    <a:pt x="149" y="0"/>
                    <a:pt x="104" y="18"/>
                    <a:pt x="69" y="53"/>
                  </a:cubicBezTo>
                  <a:cubicBezTo>
                    <a:pt x="0" y="122"/>
                    <a:pt x="0" y="247"/>
                    <a:pt x="69" y="316"/>
                  </a:cubicBezTo>
                  <a:cubicBezTo>
                    <a:pt x="763" y="1009"/>
                    <a:pt x="763" y="2146"/>
                    <a:pt x="69" y="2840"/>
                  </a:cubicBezTo>
                  <a:cubicBezTo>
                    <a:pt x="0" y="2910"/>
                    <a:pt x="0" y="3021"/>
                    <a:pt x="69" y="3104"/>
                  </a:cubicBezTo>
                  <a:cubicBezTo>
                    <a:pt x="104" y="3138"/>
                    <a:pt x="153" y="3155"/>
                    <a:pt x="201" y="3155"/>
                  </a:cubicBezTo>
                  <a:cubicBezTo>
                    <a:pt x="250" y="3155"/>
                    <a:pt x="298" y="3138"/>
                    <a:pt x="333" y="3104"/>
                  </a:cubicBezTo>
                  <a:cubicBezTo>
                    <a:pt x="1165" y="2257"/>
                    <a:pt x="1165" y="898"/>
                    <a:pt x="333" y="53"/>
                  </a:cubicBezTo>
                  <a:cubicBezTo>
                    <a:pt x="292" y="18"/>
                    <a:pt x="243" y="0"/>
                    <a:pt x="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2637101" y="2185370"/>
              <a:ext cx="108478" cy="127217"/>
            </a:xfrm>
            <a:custGeom>
              <a:avLst/>
              <a:gdLst/>
              <a:ahLst/>
              <a:cxnLst/>
              <a:rect l="l" t="t" r="r" b="b"/>
              <a:pathLst>
                <a:path w="2275" h="2668" extrusionOk="0">
                  <a:moveTo>
                    <a:pt x="1900" y="370"/>
                  </a:moveTo>
                  <a:lnTo>
                    <a:pt x="1900" y="384"/>
                  </a:lnTo>
                  <a:lnTo>
                    <a:pt x="1900" y="2270"/>
                  </a:lnTo>
                  <a:cubicBezTo>
                    <a:pt x="1900" y="2284"/>
                    <a:pt x="1900" y="2298"/>
                    <a:pt x="1886" y="2298"/>
                  </a:cubicBezTo>
                  <a:lnTo>
                    <a:pt x="957" y="1618"/>
                  </a:lnTo>
                  <a:cubicBezTo>
                    <a:pt x="957" y="1618"/>
                    <a:pt x="943" y="1618"/>
                    <a:pt x="943" y="1605"/>
                  </a:cubicBezTo>
                  <a:cubicBezTo>
                    <a:pt x="888" y="1577"/>
                    <a:pt x="819" y="1563"/>
                    <a:pt x="763" y="1563"/>
                  </a:cubicBezTo>
                  <a:lnTo>
                    <a:pt x="388" y="1563"/>
                  </a:lnTo>
                  <a:cubicBezTo>
                    <a:pt x="375" y="1563"/>
                    <a:pt x="375" y="1563"/>
                    <a:pt x="375" y="1549"/>
                  </a:cubicBezTo>
                  <a:lnTo>
                    <a:pt x="375" y="1133"/>
                  </a:lnTo>
                  <a:cubicBezTo>
                    <a:pt x="375" y="1133"/>
                    <a:pt x="375" y="1119"/>
                    <a:pt x="388" y="1119"/>
                  </a:cubicBezTo>
                  <a:lnTo>
                    <a:pt x="763" y="1119"/>
                  </a:lnTo>
                  <a:cubicBezTo>
                    <a:pt x="819" y="1119"/>
                    <a:pt x="888" y="1105"/>
                    <a:pt x="943" y="1078"/>
                  </a:cubicBezTo>
                  <a:cubicBezTo>
                    <a:pt x="957" y="1063"/>
                    <a:pt x="957" y="1063"/>
                    <a:pt x="971" y="1063"/>
                  </a:cubicBezTo>
                  <a:lnTo>
                    <a:pt x="1886" y="370"/>
                  </a:lnTo>
                  <a:close/>
                  <a:moveTo>
                    <a:pt x="1888" y="1"/>
                  </a:moveTo>
                  <a:cubicBezTo>
                    <a:pt x="1816" y="1"/>
                    <a:pt x="1743" y="21"/>
                    <a:pt x="1679" y="65"/>
                  </a:cubicBezTo>
                  <a:lnTo>
                    <a:pt x="763" y="758"/>
                  </a:lnTo>
                  <a:lnTo>
                    <a:pt x="388" y="758"/>
                  </a:lnTo>
                  <a:cubicBezTo>
                    <a:pt x="181" y="758"/>
                    <a:pt x="0" y="925"/>
                    <a:pt x="0" y="1133"/>
                  </a:cubicBezTo>
                  <a:lnTo>
                    <a:pt x="0" y="1549"/>
                  </a:lnTo>
                  <a:cubicBezTo>
                    <a:pt x="0" y="1757"/>
                    <a:pt x="181" y="1937"/>
                    <a:pt x="388" y="1937"/>
                  </a:cubicBezTo>
                  <a:lnTo>
                    <a:pt x="763" y="1937"/>
                  </a:lnTo>
                  <a:lnTo>
                    <a:pt x="1692" y="2603"/>
                  </a:lnTo>
                  <a:cubicBezTo>
                    <a:pt x="1754" y="2648"/>
                    <a:pt x="1822" y="2668"/>
                    <a:pt x="1888" y="2668"/>
                  </a:cubicBezTo>
                  <a:cubicBezTo>
                    <a:pt x="2087" y="2668"/>
                    <a:pt x="2274" y="2488"/>
                    <a:pt x="2274" y="2270"/>
                  </a:cubicBezTo>
                  <a:lnTo>
                    <a:pt x="2274" y="384"/>
                  </a:lnTo>
                  <a:cubicBezTo>
                    <a:pt x="2274" y="246"/>
                    <a:pt x="2206" y="120"/>
                    <a:pt x="2080" y="51"/>
                  </a:cubicBezTo>
                  <a:cubicBezTo>
                    <a:pt x="2021" y="18"/>
                    <a:pt x="1955" y="1"/>
                    <a:pt x="1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2729655" y="2387120"/>
              <a:ext cx="19884" cy="17738"/>
            </a:xfrm>
            <a:custGeom>
              <a:avLst/>
              <a:gdLst/>
              <a:ahLst/>
              <a:cxnLst/>
              <a:rect l="l" t="t" r="r" b="b"/>
              <a:pathLst>
                <a:path w="417" h="372" extrusionOk="0">
                  <a:moveTo>
                    <a:pt x="200" y="0"/>
                  </a:moveTo>
                  <a:cubicBezTo>
                    <a:pt x="180" y="0"/>
                    <a:pt x="159" y="3"/>
                    <a:pt x="139" y="9"/>
                  </a:cubicBezTo>
                  <a:cubicBezTo>
                    <a:pt x="43" y="50"/>
                    <a:pt x="1" y="161"/>
                    <a:pt x="43" y="258"/>
                  </a:cubicBezTo>
                  <a:cubicBezTo>
                    <a:pt x="73" y="329"/>
                    <a:pt x="141" y="371"/>
                    <a:pt x="208" y="371"/>
                  </a:cubicBezTo>
                  <a:cubicBezTo>
                    <a:pt x="232" y="371"/>
                    <a:pt x="256" y="366"/>
                    <a:pt x="278" y="355"/>
                  </a:cubicBezTo>
                  <a:cubicBezTo>
                    <a:pt x="376" y="314"/>
                    <a:pt x="417" y="203"/>
                    <a:pt x="389" y="120"/>
                  </a:cubicBezTo>
                  <a:cubicBezTo>
                    <a:pt x="356" y="42"/>
                    <a:pt x="279" y="0"/>
                    <a:pt x="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7"/>
          <p:cNvGrpSpPr/>
          <p:nvPr/>
        </p:nvGrpSpPr>
        <p:grpSpPr>
          <a:xfrm>
            <a:off x="5332288" y="2582833"/>
            <a:ext cx="451029" cy="451702"/>
            <a:chOff x="3247451" y="1953008"/>
            <a:chExt cx="451029" cy="451702"/>
          </a:xfrm>
        </p:grpSpPr>
        <p:sp>
          <p:nvSpPr>
            <p:cNvPr id="789" name="Google Shape;789;p37"/>
            <p:cNvSpPr/>
            <p:nvPr/>
          </p:nvSpPr>
          <p:spPr>
            <a:xfrm>
              <a:off x="3247451" y="1953008"/>
              <a:ext cx="451029" cy="418652"/>
            </a:xfrm>
            <a:custGeom>
              <a:avLst/>
              <a:gdLst/>
              <a:ahLst/>
              <a:cxnLst/>
              <a:rect l="l" t="t" r="r" b="b"/>
              <a:pathLst>
                <a:path w="9459" h="8780" extrusionOk="0">
                  <a:moveTo>
                    <a:pt x="3911" y="376"/>
                  </a:moveTo>
                  <a:cubicBezTo>
                    <a:pt x="4688" y="376"/>
                    <a:pt x="5409" y="805"/>
                    <a:pt x="5797" y="1485"/>
                  </a:cubicBezTo>
                  <a:cubicBezTo>
                    <a:pt x="5822" y="1545"/>
                    <a:pt x="5877" y="1585"/>
                    <a:pt x="5945" y="1585"/>
                  </a:cubicBezTo>
                  <a:cubicBezTo>
                    <a:pt x="5955" y="1585"/>
                    <a:pt x="5966" y="1584"/>
                    <a:pt x="5977" y="1582"/>
                  </a:cubicBezTo>
                  <a:lnTo>
                    <a:pt x="6130" y="1582"/>
                  </a:lnTo>
                  <a:cubicBezTo>
                    <a:pt x="6824" y="1582"/>
                    <a:pt x="7462" y="2012"/>
                    <a:pt x="7711" y="2663"/>
                  </a:cubicBezTo>
                  <a:cubicBezTo>
                    <a:pt x="7735" y="2736"/>
                    <a:pt x="7791" y="2777"/>
                    <a:pt x="7859" y="2777"/>
                  </a:cubicBezTo>
                  <a:cubicBezTo>
                    <a:pt x="7870" y="2777"/>
                    <a:pt x="7880" y="2776"/>
                    <a:pt x="7891" y="2774"/>
                  </a:cubicBezTo>
                  <a:lnTo>
                    <a:pt x="8002" y="2774"/>
                  </a:lnTo>
                  <a:cubicBezTo>
                    <a:pt x="8599" y="2774"/>
                    <a:pt x="9098" y="3260"/>
                    <a:pt x="9098" y="3870"/>
                  </a:cubicBezTo>
                  <a:cubicBezTo>
                    <a:pt x="9098" y="4355"/>
                    <a:pt x="8779" y="4771"/>
                    <a:pt x="8321" y="4910"/>
                  </a:cubicBezTo>
                  <a:cubicBezTo>
                    <a:pt x="7852" y="4321"/>
                    <a:pt x="7126" y="3952"/>
                    <a:pt x="6365" y="3952"/>
                  </a:cubicBezTo>
                  <a:cubicBezTo>
                    <a:pt x="6337" y="3952"/>
                    <a:pt x="6310" y="3953"/>
                    <a:pt x="6282" y="3954"/>
                  </a:cubicBezTo>
                  <a:cubicBezTo>
                    <a:pt x="5533" y="3981"/>
                    <a:pt x="4812" y="4355"/>
                    <a:pt x="4355" y="4965"/>
                  </a:cubicBezTo>
                  <a:lnTo>
                    <a:pt x="1748" y="4965"/>
                  </a:lnTo>
                  <a:cubicBezTo>
                    <a:pt x="985" y="4965"/>
                    <a:pt x="361" y="4342"/>
                    <a:pt x="361" y="3579"/>
                  </a:cubicBezTo>
                  <a:cubicBezTo>
                    <a:pt x="361" y="3218"/>
                    <a:pt x="500" y="2885"/>
                    <a:pt x="735" y="2636"/>
                  </a:cubicBezTo>
                  <a:cubicBezTo>
                    <a:pt x="971" y="2373"/>
                    <a:pt x="1304" y="2220"/>
                    <a:pt x="1650" y="2192"/>
                  </a:cubicBezTo>
                  <a:cubicBezTo>
                    <a:pt x="1720" y="2192"/>
                    <a:pt x="1789" y="2136"/>
                    <a:pt x="1817" y="2053"/>
                  </a:cubicBezTo>
                  <a:cubicBezTo>
                    <a:pt x="1914" y="1582"/>
                    <a:pt x="2177" y="1152"/>
                    <a:pt x="2552" y="861"/>
                  </a:cubicBezTo>
                  <a:cubicBezTo>
                    <a:pt x="2941" y="542"/>
                    <a:pt x="3412" y="376"/>
                    <a:pt x="3911" y="376"/>
                  </a:cubicBezTo>
                  <a:close/>
                  <a:moveTo>
                    <a:pt x="3911" y="1"/>
                  </a:moveTo>
                  <a:cubicBezTo>
                    <a:pt x="3329" y="1"/>
                    <a:pt x="2774" y="209"/>
                    <a:pt x="2331" y="570"/>
                  </a:cubicBezTo>
                  <a:cubicBezTo>
                    <a:pt x="1914" y="888"/>
                    <a:pt x="1623" y="1347"/>
                    <a:pt x="1484" y="1846"/>
                  </a:cubicBezTo>
                  <a:cubicBezTo>
                    <a:pt x="1096" y="1901"/>
                    <a:pt x="735" y="2095"/>
                    <a:pt x="472" y="2386"/>
                  </a:cubicBezTo>
                  <a:cubicBezTo>
                    <a:pt x="167" y="2706"/>
                    <a:pt x="1" y="3135"/>
                    <a:pt x="1" y="3579"/>
                  </a:cubicBezTo>
                  <a:cubicBezTo>
                    <a:pt x="1" y="4549"/>
                    <a:pt x="791" y="5326"/>
                    <a:pt x="1748" y="5326"/>
                  </a:cubicBezTo>
                  <a:lnTo>
                    <a:pt x="4133" y="5326"/>
                  </a:lnTo>
                  <a:cubicBezTo>
                    <a:pt x="3967" y="5659"/>
                    <a:pt x="3869" y="6034"/>
                    <a:pt x="3869" y="6436"/>
                  </a:cubicBezTo>
                  <a:cubicBezTo>
                    <a:pt x="3869" y="6949"/>
                    <a:pt x="4036" y="7448"/>
                    <a:pt x="4327" y="7864"/>
                  </a:cubicBezTo>
                  <a:cubicBezTo>
                    <a:pt x="4618" y="8281"/>
                    <a:pt x="5021" y="8586"/>
                    <a:pt x="5492" y="8765"/>
                  </a:cubicBezTo>
                  <a:cubicBezTo>
                    <a:pt x="5512" y="8771"/>
                    <a:pt x="5532" y="8774"/>
                    <a:pt x="5551" y="8774"/>
                  </a:cubicBezTo>
                  <a:cubicBezTo>
                    <a:pt x="5627" y="8774"/>
                    <a:pt x="5695" y="8732"/>
                    <a:pt x="5728" y="8654"/>
                  </a:cubicBezTo>
                  <a:cubicBezTo>
                    <a:pt x="5755" y="8558"/>
                    <a:pt x="5714" y="8447"/>
                    <a:pt x="5617" y="8419"/>
                  </a:cubicBezTo>
                  <a:cubicBezTo>
                    <a:pt x="5215" y="8266"/>
                    <a:pt x="4882" y="8003"/>
                    <a:pt x="4633" y="7656"/>
                  </a:cubicBezTo>
                  <a:cubicBezTo>
                    <a:pt x="4383" y="7295"/>
                    <a:pt x="4244" y="6879"/>
                    <a:pt x="4244" y="6436"/>
                  </a:cubicBezTo>
                  <a:cubicBezTo>
                    <a:pt x="4244" y="5285"/>
                    <a:pt x="5201" y="4328"/>
                    <a:pt x="6352" y="4328"/>
                  </a:cubicBezTo>
                  <a:cubicBezTo>
                    <a:pt x="7503" y="4328"/>
                    <a:pt x="8473" y="5285"/>
                    <a:pt x="8473" y="6436"/>
                  </a:cubicBezTo>
                  <a:cubicBezTo>
                    <a:pt x="8473" y="7323"/>
                    <a:pt x="7919" y="8114"/>
                    <a:pt x="7087" y="8419"/>
                  </a:cubicBezTo>
                  <a:cubicBezTo>
                    <a:pt x="6990" y="8447"/>
                    <a:pt x="6948" y="8558"/>
                    <a:pt x="6976" y="8654"/>
                  </a:cubicBezTo>
                  <a:cubicBezTo>
                    <a:pt x="7003" y="8724"/>
                    <a:pt x="7073" y="8780"/>
                    <a:pt x="7157" y="8780"/>
                  </a:cubicBezTo>
                  <a:cubicBezTo>
                    <a:pt x="7170" y="8780"/>
                    <a:pt x="7198" y="8765"/>
                    <a:pt x="7212" y="8765"/>
                  </a:cubicBezTo>
                  <a:cubicBezTo>
                    <a:pt x="7684" y="8586"/>
                    <a:pt x="8085" y="8281"/>
                    <a:pt x="8377" y="7864"/>
                  </a:cubicBezTo>
                  <a:cubicBezTo>
                    <a:pt x="8682" y="7448"/>
                    <a:pt x="8834" y="6949"/>
                    <a:pt x="8834" y="6436"/>
                  </a:cubicBezTo>
                  <a:cubicBezTo>
                    <a:pt x="8834" y="6006"/>
                    <a:pt x="8723" y="5590"/>
                    <a:pt x="8529" y="5230"/>
                  </a:cubicBezTo>
                  <a:cubicBezTo>
                    <a:pt x="9084" y="5021"/>
                    <a:pt x="9459" y="4481"/>
                    <a:pt x="9459" y="3870"/>
                  </a:cubicBezTo>
                  <a:cubicBezTo>
                    <a:pt x="9459" y="3066"/>
                    <a:pt x="8806" y="2400"/>
                    <a:pt x="8002" y="2400"/>
                  </a:cubicBezTo>
                  <a:cubicBezTo>
                    <a:pt x="7669" y="1679"/>
                    <a:pt x="6920" y="1208"/>
                    <a:pt x="6130" y="1208"/>
                  </a:cubicBezTo>
                  <a:lnTo>
                    <a:pt x="6060" y="1208"/>
                  </a:lnTo>
                  <a:cubicBezTo>
                    <a:pt x="5603" y="459"/>
                    <a:pt x="4785"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3391598" y="2078035"/>
              <a:ext cx="89309" cy="32281"/>
            </a:xfrm>
            <a:custGeom>
              <a:avLst/>
              <a:gdLst/>
              <a:ahLst/>
              <a:cxnLst/>
              <a:rect l="l" t="t" r="r" b="b"/>
              <a:pathLst>
                <a:path w="1873" h="677" extrusionOk="0">
                  <a:moveTo>
                    <a:pt x="944" y="0"/>
                  </a:moveTo>
                  <a:cubicBezTo>
                    <a:pt x="611" y="0"/>
                    <a:pt x="306" y="139"/>
                    <a:pt x="84" y="361"/>
                  </a:cubicBezTo>
                  <a:cubicBezTo>
                    <a:pt x="1" y="430"/>
                    <a:pt x="1" y="555"/>
                    <a:pt x="84" y="624"/>
                  </a:cubicBezTo>
                  <a:cubicBezTo>
                    <a:pt x="119" y="659"/>
                    <a:pt x="163" y="676"/>
                    <a:pt x="210" y="676"/>
                  </a:cubicBezTo>
                  <a:cubicBezTo>
                    <a:pt x="257" y="676"/>
                    <a:pt x="305" y="659"/>
                    <a:pt x="347" y="624"/>
                  </a:cubicBezTo>
                  <a:cubicBezTo>
                    <a:pt x="500" y="457"/>
                    <a:pt x="708" y="374"/>
                    <a:pt x="944" y="374"/>
                  </a:cubicBezTo>
                  <a:cubicBezTo>
                    <a:pt x="1166" y="374"/>
                    <a:pt x="1373" y="457"/>
                    <a:pt x="1540" y="624"/>
                  </a:cubicBezTo>
                  <a:cubicBezTo>
                    <a:pt x="1575" y="659"/>
                    <a:pt x="1620" y="676"/>
                    <a:pt x="1665" y="676"/>
                  </a:cubicBezTo>
                  <a:cubicBezTo>
                    <a:pt x="1710" y="676"/>
                    <a:pt x="1755" y="659"/>
                    <a:pt x="1789" y="624"/>
                  </a:cubicBezTo>
                  <a:cubicBezTo>
                    <a:pt x="1873" y="555"/>
                    <a:pt x="1873" y="430"/>
                    <a:pt x="1789" y="361"/>
                  </a:cubicBezTo>
                  <a:cubicBezTo>
                    <a:pt x="1567" y="139"/>
                    <a:pt x="1262" y="0"/>
                    <a:pt x="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3362511" y="2037027"/>
              <a:ext cx="147482" cy="44011"/>
            </a:xfrm>
            <a:custGeom>
              <a:avLst/>
              <a:gdLst/>
              <a:ahLst/>
              <a:cxnLst/>
              <a:rect l="l" t="t" r="r" b="b"/>
              <a:pathLst>
                <a:path w="3093" h="923" extrusionOk="0">
                  <a:moveTo>
                    <a:pt x="1554" y="1"/>
                  </a:moveTo>
                  <a:cubicBezTo>
                    <a:pt x="985" y="1"/>
                    <a:pt x="472" y="208"/>
                    <a:pt x="69" y="611"/>
                  </a:cubicBezTo>
                  <a:cubicBezTo>
                    <a:pt x="1" y="680"/>
                    <a:pt x="1" y="790"/>
                    <a:pt x="69" y="860"/>
                  </a:cubicBezTo>
                  <a:cubicBezTo>
                    <a:pt x="104" y="902"/>
                    <a:pt x="153" y="923"/>
                    <a:pt x="202" y="923"/>
                  </a:cubicBezTo>
                  <a:cubicBezTo>
                    <a:pt x="250" y="923"/>
                    <a:pt x="299" y="902"/>
                    <a:pt x="334" y="860"/>
                  </a:cubicBezTo>
                  <a:cubicBezTo>
                    <a:pt x="652" y="541"/>
                    <a:pt x="1096" y="361"/>
                    <a:pt x="1554" y="361"/>
                  </a:cubicBezTo>
                  <a:cubicBezTo>
                    <a:pt x="2011" y="361"/>
                    <a:pt x="2441" y="541"/>
                    <a:pt x="2760" y="860"/>
                  </a:cubicBezTo>
                  <a:cubicBezTo>
                    <a:pt x="2795" y="902"/>
                    <a:pt x="2843" y="923"/>
                    <a:pt x="2892" y="923"/>
                  </a:cubicBezTo>
                  <a:cubicBezTo>
                    <a:pt x="2940" y="923"/>
                    <a:pt x="2989" y="902"/>
                    <a:pt x="3024" y="860"/>
                  </a:cubicBezTo>
                  <a:cubicBezTo>
                    <a:pt x="3093" y="790"/>
                    <a:pt x="3093" y="680"/>
                    <a:pt x="3024" y="611"/>
                  </a:cubicBezTo>
                  <a:cubicBezTo>
                    <a:pt x="2621" y="208"/>
                    <a:pt x="2109" y="1"/>
                    <a:pt x="1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426026" y="2127530"/>
              <a:ext cx="20503" cy="17404"/>
            </a:xfrm>
            <a:custGeom>
              <a:avLst/>
              <a:gdLst/>
              <a:ahLst/>
              <a:cxnLst/>
              <a:rect l="l" t="t" r="r" b="b"/>
              <a:pathLst>
                <a:path w="430" h="365" extrusionOk="0">
                  <a:moveTo>
                    <a:pt x="216" y="0"/>
                  </a:moveTo>
                  <a:cubicBezTo>
                    <a:pt x="190" y="0"/>
                    <a:pt x="164" y="5"/>
                    <a:pt x="139" y="16"/>
                  </a:cubicBezTo>
                  <a:cubicBezTo>
                    <a:pt x="56" y="44"/>
                    <a:pt x="0" y="155"/>
                    <a:pt x="41" y="252"/>
                  </a:cubicBezTo>
                  <a:cubicBezTo>
                    <a:pt x="72" y="324"/>
                    <a:pt x="141" y="365"/>
                    <a:pt x="214" y="365"/>
                  </a:cubicBezTo>
                  <a:cubicBezTo>
                    <a:pt x="239" y="365"/>
                    <a:pt x="266" y="360"/>
                    <a:pt x="291" y="349"/>
                  </a:cubicBezTo>
                  <a:cubicBezTo>
                    <a:pt x="374" y="307"/>
                    <a:pt x="429" y="210"/>
                    <a:pt x="388" y="113"/>
                  </a:cubicBezTo>
                  <a:cubicBezTo>
                    <a:pt x="357" y="42"/>
                    <a:pt x="289"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3469656" y="2226140"/>
              <a:ext cx="107810" cy="67518"/>
            </a:xfrm>
            <a:custGeom>
              <a:avLst/>
              <a:gdLst/>
              <a:ahLst/>
              <a:cxnLst/>
              <a:rect l="l" t="t" r="r" b="b"/>
              <a:pathLst>
                <a:path w="2261" h="1416" extrusionOk="0">
                  <a:moveTo>
                    <a:pt x="707" y="1"/>
                  </a:moveTo>
                  <a:cubicBezTo>
                    <a:pt x="319" y="1"/>
                    <a:pt x="0" y="319"/>
                    <a:pt x="0" y="708"/>
                  </a:cubicBezTo>
                  <a:cubicBezTo>
                    <a:pt x="0" y="1096"/>
                    <a:pt x="319" y="1415"/>
                    <a:pt x="707" y="1415"/>
                  </a:cubicBezTo>
                  <a:lnTo>
                    <a:pt x="860" y="1415"/>
                  </a:lnTo>
                  <a:cubicBezTo>
                    <a:pt x="971" y="1415"/>
                    <a:pt x="1054" y="1332"/>
                    <a:pt x="1054" y="1234"/>
                  </a:cubicBezTo>
                  <a:cubicBezTo>
                    <a:pt x="1054" y="1138"/>
                    <a:pt x="971" y="1055"/>
                    <a:pt x="860" y="1055"/>
                  </a:cubicBezTo>
                  <a:lnTo>
                    <a:pt x="707" y="1055"/>
                  </a:lnTo>
                  <a:cubicBezTo>
                    <a:pt x="513" y="1055"/>
                    <a:pt x="361" y="902"/>
                    <a:pt x="361" y="708"/>
                  </a:cubicBezTo>
                  <a:cubicBezTo>
                    <a:pt x="361" y="513"/>
                    <a:pt x="513" y="361"/>
                    <a:pt x="707" y="361"/>
                  </a:cubicBezTo>
                  <a:lnTo>
                    <a:pt x="1554" y="361"/>
                  </a:lnTo>
                  <a:cubicBezTo>
                    <a:pt x="1733" y="361"/>
                    <a:pt x="1900" y="513"/>
                    <a:pt x="1900" y="708"/>
                  </a:cubicBezTo>
                  <a:cubicBezTo>
                    <a:pt x="1900" y="805"/>
                    <a:pt x="1983" y="888"/>
                    <a:pt x="2081" y="888"/>
                  </a:cubicBezTo>
                  <a:cubicBezTo>
                    <a:pt x="2177" y="888"/>
                    <a:pt x="2260" y="805"/>
                    <a:pt x="2260" y="708"/>
                  </a:cubicBezTo>
                  <a:cubicBezTo>
                    <a:pt x="2260" y="319"/>
                    <a:pt x="1942" y="1"/>
                    <a:pt x="1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3525208" y="2226140"/>
              <a:ext cx="106475" cy="67518"/>
            </a:xfrm>
            <a:custGeom>
              <a:avLst/>
              <a:gdLst/>
              <a:ahLst/>
              <a:cxnLst/>
              <a:rect l="l" t="t" r="r" b="b"/>
              <a:pathLst>
                <a:path w="2233" h="1416" extrusionOk="0">
                  <a:moveTo>
                    <a:pt x="1400" y="1"/>
                  </a:moveTo>
                  <a:cubicBezTo>
                    <a:pt x="1289" y="1"/>
                    <a:pt x="1206" y="70"/>
                    <a:pt x="1206" y="181"/>
                  </a:cubicBezTo>
                  <a:cubicBezTo>
                    <a:pt x="1206" y="278"/>
                    <a:pt x="1289" y="361"/>
                    <a:pt x="1400" y="361"/>
                  </a:cubicBezTo>
                  <a:lnTo>
                    <a:pt x="1526" y="361"/>
                  </a:lnTo>
                  <a:cubicBezTo>
                    <a:pt x="1705" y="361"/>
                    <a:pt x="1859" y="513"/>
                    <a:pt x="1859" y="708"/>
                  </a:cubicBezTo>
                  <a:cubicBezTo>
                    <a:pt x="1859" y="902"/>
                    <a:pt x="1705" y="1055"/>
                    <a:pt x="1526" y="1055"/>
                  </a:cubicBezTo>
                  <a:lnTo>
                    <a:pt x="707" y="1055"/>
                  </a:lnTo>
                  <a:cubicBezTo>
                    <a:pt x="513" y="1055"/>
                    <a:pt x="361" y="902"/>
                    <a:pt x="361" y="708"/>
                  </a:cubicBezTo>
                  <a:cubicBezTo>
                    <a:pt x="361" y="611"/>
                    <a:pt x="278" y="528"/>
                    <a:pt x="180" y="528"/>
                  </a:cubicBezTo>
                  <a:cubicBezTo>
                    <a:pt x="83" y="528"/>
                    <a:pt x="0" y="611"/>
                    <a:pt x="0" y="708"/>
                  </a:cubicBezTo>
                  <a:cubicBezTo>
                    <a:pt x="0" y="1096"/>
                    <a:pt x="319" y="1415"/>
                    <a:pt x="707" y="1415"/>
                  </a:cubicBezTo>
                  <a:lnTo>
                    <a:pt x="1526" y="1415"/>
                  </a:lnTo>
                  <a:cubicBezTo>
                    <a:pt x="1914" y="1415"/>
                    <a:pt x="2232" y="1096"/>
                    <a:pt x="2232" y="708"/>
                  </a:cubicBezTo>
                  <a:cubicBezTo>
                    <a:pt x="2232" y="319"/>
                    <a:pt x="1914" y="1"/>
                    <a:pt x="1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3253363" y="2219035"/>
              <a:ext cx="191827" cy="185676"/>
            </a:xfrm>
            <a:custGeom>
              <a:avLst/>
              <a:gdLst/>
              <a:ahLst/>
              <a:cxnLst/>
              <a:rect l="l" t="t" r="r" b="b"/>
              <a:pathLst>
                <a:path w="4023" h="3894" extrusionOk="0">
                  <a:moveTo>
                    <a:pt x="1194" y="455"/>
                  </a:moveTo>
                  <a:lnTo>
                    <a:pt x="1748" y="1051"/>
                  </a:lnTo>
                  <a:lnTo>
                    <a:pt x="1610" y="1051"/>
                  </a:lnTo>
                  <a:cubicBezTo>
                    <a:pt x="1513" y="1051"/>
                    <a:pt x="1430" y="1134"/>
                    <a:pt x="1430" y="1245"/>
                  </a:cubicBezTo>
                  <a:lnTo>
                    <a:pt x="1430" y="1494"/>
                  </a:lnTo>
                  <a:cubicBezTo>
                    <a:pt x="1430" y="2147"/>
                    <a:pt x="1832" y="2521"/>
                    <a:pt x="2525" y="2521"/>
                  </a:cubicBezTo>
                  <a:lnTo>
                    <a:pt x="2775" y="2521"/>
                  </a:lnTo>
                  <a:cubicBezTo>
                    <a:pt x="2872" y="2521"/>
                    <a:pt x="2955" y="2437"/>
                    <a:pt x="2955" y="2341"/>
                  </a:cubicBezTo>
                  <a:lnTo>
                    <a:pt x="2955" y="2160"/>
                  </a:lnTo>
                  <a:lnTo>
                    <a:pt x="3566" y="2715"/>
                  </a:lnTo>
                  <a:lnTo>
                    <a:pt x="2955" y="3284"/>
                  </a:lnTo>
                  <a:lnTo>
                    <a:pt x="2955" y="3159"/>
                  </a:lnTo>
                  <a:cubicBezTo>
                    <a:pt x="2955" y="3062"/>
                    <a:pt x="2872" y="2979"/>
                    <a:pt x="2775" y="2979"/>
                  </a:cubicBezTo>
                  <a:lnTo>
                    <a:pt x="2442" y="2979"/>
                  </a:lnTo>
                  <a:cubicBezTo>
                    <a:pt x="2026" y="2979"/>
                    <a:pt x="1652" y="2853"/>
                    <a:pt x="1388" y="2618"/>
                  </a:cubicBezTo>
                  <a:cubicBezTo>
                    <a:pt x="1097" y="2382"/>
                    <a:pt x="944" y="2036"/>
                    <a:pt x="944" y="1633"/>
                  </a:cubicBezTo>
                  <a:lnTo>
                    <a:pt x="944" y="1245"/>
                  </a:lnTo>
                  <a:cubicBezTo>
                    <a:pt x="944" y="1134"/>
                    <a:pt x="861" y="1051"/>
                    <a:pt x="764" y="1051"/>
                  </a:cubicBezTo>
                  <a:lnTo>
                    <a:pt x="626" y="1051"/>
                  </a:lnTo>
                  <a:lnTo>
                    <a:pt x="1194" y="455"/>
                  </a:lnTo>
                  <a:close/>
                  <a:moveTo>
                    <a:pt x="1189" y="1"/>
                  </a:moveTo>
                  <a:cubicBezTo>
                    <a:pt x="1138" y="1"/>
                    <a:pt x="1090" y="18"/>
                    <a:pt x="1055" y="52"/>
                  </a:cubicBezTo>
                  <a:lnTo>
                    <a:pt x="71" y="1121"/>
                  </a:lnTo>
                  <a:cubicBezTo>
                    <a:pt x="15" y="1162"/>
                    <a:pt x="1" y="1245"/>
                    <a:pt x="29" y="1315"/>
                  </a:cubicBezTo>
                  <a:cubicBezTo>
                    <a:pt x="56" y="1383"/>
                    <a:pt x="126" y="1426"/>
                    <a:pt x="195" y="1426"/>
                  </a:cubicBezTo>
                  <a:lnTo>
                    <a:pt x="583" y="1426"/>
                  </a:lnTo>
                  <a:lnTo>
                    <a:pt x="583" y="1633"/>
                  </a:lnTo>
                  <a:cubicBezTo>
                    <a:pt x="583" y="2147"/>
                    <a:pt x="778" y="2591"/>
                    <a:pt x="1153" y="2909"/>
                  </a:cubicBezTo>
                  <a:cubicBezTo>
                    <a:pt x="1485" y="3186"/>
                    <a:pt x="1942" y="3339"/>
                    <a:pt x="2442" y="3339"/>
                  </a:cubicBezTo>
                  <a:lnTo>
                    <a:pt x="2595" y="3339"/>
                  </a:lnTo>
                  <a:lnTo>
                    <a:pt x="2595" y="3713"/>
                  </a:lnTo>
                  <a:cubicBezTo>
                    <a:pt x="2595" y="3783"/>
                    <a:pt x="2636" y="3852"/>
                    <a:pt x="2706" y="3880"/>
                  </a:cubicBezTo>
                  <a:cubicBezTo>
                    <a:pt x="2729" y="3889"/>
                    <a:pt x="2752" y="3894"/>
                    <a:pt x="2775" y="3894"/>
                  </a:cubicBezTo>
                  <a:cubicBezTo>
                    <a:pt x="2820" y="3894"/>
                    <a:pt x="2863" y="3875"/>
                    <a:pt x="2900" y="3839"/>
                  </a:cubicBezTo>
                  <a:lnTo>
                    <a:pt x="3954" y="2853"/>
                  </a:lnTo>
                  <a:cubicBezTo>
                    <a:pt x="3995" y="2826"/>
                    <a:pt x="4023" y="2770"/>
                    <a:pt x="4023" y="2715"/>
                  </a:cubicBezTo>
                  <a:cubicBezTo>
                    <a:pt x="4023" y="2674"/>
                    <a:pt x="3995" y="2618"/>
                    <a:pt x="3954" y="2591"/>
                  </a:cubicBezTo>
                  <a:lnTo>
                    <a:pt x="2900" y="1592"/>
                  </a:lnTo>
                  <a:cubicBezTo>
                    <a:pt x="2864" y="1565"/>
                    <a:pt x="2823" y="1550"/>
                    <a:pt x="2779" y="1550"/>
                  </a:cubicBezTo>
                  <a:cubicBezTo>
                    <a:pt x="2755" y="1550"/>
                    <a:pt x="2730" y="1554"/>
                    <a:pt x="2706" y="1564"/>
                  </a:cubicBezTo>
                  <a:cubicBezTo>
                    <a:pt x="2636" y="1592"/>
                    <a:pt x="2595" y="1661"/>
                    <a:pt x="2595" y="1731"/>
                  </a:cubicBezTo>
                  <a:lnTo>
                    <a:pt x="2595" y="2147"/>
                  </a:lnTo>
                  <a:lnTo>
                    <a:pt x="2525" y="2147"/>
                  </a:lnTo>
                  <a:cubicBezTo>
                    <a:pt x="2040" y="2147"/>
                    <a:pt x="1804" y="1938"/>
                    <a:pt x="1804" y="1494"/>
                  </a:cubicBezTo>
                  <a:lnTo>
                    <a:pt x="1804" y="1426"/>
                  </a:lnTo>
                  <a:lnTo>
                    <a:pt x="2179" y="1426"/>
                  </a:lnTo>
                  <a:cubicBezTo>
                    <a:pt x="2248" y="1426"/>
                    <a:pt x="2317" y="1383"/>
                    <a:pt x="2345" y="1315"/>
                  </a:cubicBezTo>
                  <a:cubicBezTo>
                    <a:pt x="2373" y="1245"/>
                    <a:pt x="2358" y="1162"/>
                    <a:pt x="2317" y="1121"/>
                  </a:cubicBezTo>
                  <a:lnTo>
                    <a:pt x="1332" y="52"/>
                  </a:lnTo>
                  <a:cubicBezTo>
                    <a:pt x="1291" y="18"/>
                    <a:pt x="1239" y="1"/>
                    <a:pt x="11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3540371" y="2360798"/>
              <a:ext cx="19884" cy="17547"/>
            </a:xfrm>
            <a:custGeom>
              <a:avLst/>
              <a:gdLst/>
              <a:ahLst/>
              <a:cxnLst/>
              <a:rect l="l" t="t" r="r" b="b"/>
              <a:pathLst>
                <a:path w="417" h="368" extrusionOk="0">
                  <a:moveTo>
                    <a:pt x="220" y="0"/>
                  </a:moveTo>
                  <a:cubicBezTo>
                    <a:pt x="183" y="0"/>
                    <a:pt x="145" y="11"/>
                    <a:pt x="112" y="34"/>
                  </a:cubicBezTo>
                  <a:cubicBezTo>
                    <a:pt x="28" y="89"/>
                    <a:pt x="1" y="200"/>
                    <a:pt x="56" y="283"/>
                  </a:cubicBezTo>
                  <a:cubicBezTo>
                    <a:pt x="92" y="337"/>
                    <a:pt x="157" y="368"/>
                    <a:pt x="221" y="368"/>
                  </a:cubicBezTo>
                  <a:cubicBezTo>
                    <a:pt x="256" y="368"/>
                    <a:pt x="291" y="358"/>
                    <a:pt x="320" y="339"/>
                  </a:cubicBezTo>
                  <a:cubicBezTo>
                    <a:pt x="403" y="283"/>
                    <a:pt x="417" y="158"/>
                    <a:pt x="361" y="75"/>
                  </a:cubicBezTo>
                  <a:cubicBezTo>
                    <a:pt x="328" y="25"/>
                    <a:pt x="275" y="0"/>
                    <a:pt x="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7"/>
          <p:cNvGrpSpPr/>
          <p:nvPr/>
        </p:nvGrpSpPr>
        <p:grpSpPr>
          <a:xfrm>
            <a:off x="1711730" y="1620751"/>
            <a:ext cx="451744" cy="344601"/>
            <a:chOff x="2512742" y="1273851"/>
            <a:chExt cx="451744" cy="344601"/>
          </a:xfrm>
        </p:grpSpPr>
        <p:sp>
          <p:nvSpPr>
            <p:cNvPr id="798" name="Google Shape;798;p37"/>
            <p:cNvSpPr/>
            <p:nvPr/>
          </p:nvSpPr>
          <p:spPr>
            <a:xfrm>
              <a:off x="2580214" y="1317148"/>
              <a:ext cx="106523" cy="122782"/>
            </a:xfrm>
            <a:custGeom>
              <a:avLst/>
              <a:gdLst/>
              <a:ahLst/>
              <a:cxnLst/>
              <a:rect l="l" t="t" r="r" b="b"/>
              <a:pathLst>
                <a:path w="2234" h="2575" extrusionOk="0">
                  <a:moveTo>
                    <a:pt x="832" y="1757"/>
                  </a:moveTo>
                  <a:cubicBezTo>
                    <a:pt x="958" y="1757"/>
                    <a:pt x="1054" y="1853"/>
                    <a:pt x="1054" y="1978"/>
                  </a:cubicBezTo>
                  <a:cubicBezTo>
                    <a:pt x="1054" y="2103"/>
                    <a:pt x="958" y="2214"/>
                    <a:pt x="832" y="2214"/>
                  </a:cubicBezTo>
                  <a:lnTo>
                    <a:pt x="611" y="2214"/>
                  </a:lnTo>
                  <a:cubicBezTo>
                    <a:pt x="486" y="2214"/>
                    <a:pt x="375" y="2103"/>
                    <a:pt x="375" y="1978"/>
                  </a:cubicBezTo>
                  <a:cubicBezTo>
                    <a:pt x="375" y="1853"/>
                    <a:pt x="486" y="1757"/>
                    <a:pt x="611" y="1757"/>
                  </a:cubicBezTo>
                  <a:close/>
                  <a:moveTo>
                    <a:pt x="1246" y="0"/>
                  </a:moveTo>
                  <a:cubicBezTo>
                    <a:pt x="1229" y="0"/>
                    <a:pt x="1211" y="3"/>
                    <a:pt x="1193" y="9"/>
                  </a:cubicBezTo>
                  <a:cubicBezTo>
                    <a:pt x="1110" y="22"/>
                    <a:pt x="1054" y="106"/>
                    <a:pt x="1054" y="189"/>
                  </a:cubicBezTo>
                  <a:lnTo>
                    <a:pt x="1054" y="1437"/>
                  </a:lnTo>
                  <a:cubicBezTo>
                    <a:pt x="986" y="1396"/>
                    <a:pt x="916" y="1382"/>
                    <a:pt x="832" y="1382"/>
                  </a:cubicBezTo>
                  <a:lnTo>
                    <a:pt x="625" y="1382"/>
                  </a:lnTo>
                  <a:cubicBezTo>
                    <a:pt x="278" y="1382"/>
                    <a:pt x="0" y="1659"/>
                    <a:pt x="15" y="1992"/>
                  </a:cubicBezTo>
                  <a:cubicBezTo>
                    <a:pt x="15" y="2311"/>
                    <a:pt x="278" y="2574"/>
                    <a:pt x="611" y="2574"/>
                  </a:cubicBezTo>
                  <a:lnTo>
                    <a:pt x="832" y="2574"/>
                  </a:lnTo>
                  <a:cubicBezTo>
                    <a:pt x="1165" y="2574"/>
                    <a:pt x="1429" y="2311"/>
                    <a:pt x="1429" y="1978"/>
                  </a:cubicBezTo>
                  <a:lnTo>
                    <a:pt x="1429" y="592"/>
                  </a:lnTo>
                  <a:cubicBezTo>
                    <a:pt x="1485" y="619"/>
                    <a:pt x="1540" y="633"/>
                    <a:pt x="1609" y="660"/>
                  </a:cubicBezTo>
                  <a:cubicBezTo>
                    <a:pt x="1790" y="716"/>
                    <a:pt x="1845" y="841"/>
                    <a:pt x="1845" y="855"/>
                  </a:cubicBezTo>
                  <a:lnTo>
                    <a:pt x="1845" y="869"/>
                  </a:lnTo>
                  <a:cubicBezTo>
                    <a:pt x="1868" y="949"/>
                    <a:pt x="1948" y="1000"/>
                    <a:pt x="2029" y="1000"/>
                  </a:cubicBezTo>
                  <a:cubicBezTo>
                    <a:pt x="2046" y="1000"/>
                    <a:pt x="2064" y="998"/>
                    <a:pt x="2081" y="993"/>
                  </a:cubicBezTo>
                  <a:cubicBezTo>
                    <a:pt x="2178" y="952"/>
                    <a:pt x="2234" y="855"/>
                    <a:pt x="2206" y="758"/>
                  </a:cubicBezTo>
                  <a:lnTo>
                    <a:pt x="2192" y="744"/>
                  </a:lnTo>
                  <a:cubicBezTo>
                    <a:pt x="2164" y="633"/>
                    <a:pt x="2025" y="397"/>
                    <a:pt x="1720" y="300"/>
                  </a:cubicBezTo>
                  <a:cubicBezTo>
                    <a:pt x="1498" y="244"/>
                    <a:pt x="1415" y="106"/>
                    <a:pt x="1402" y="92"/>
                  </a:cubicBezTo>
                  <a:cubicBezTo>
                    <a:pt x="1369" y="37"/>
                    <a:pt x="1310" y="0"/>
                    <a:pt x="1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2512742" y="1273899"/>
              <a:ext cx="451744" cy="344554"/>
            </a:xfrm>
            <a:custGeom>
              <a:avLst/>
              <a:gdLst/>
              <a:ahLst/>
              <a:cxnLst/>
              <a:rect l="l" t="t" r="r" b="b"/>
              <a:pathLst>
                <a:path w="9474" h="7226" extrusionOk="0">
                  <a:moveTo>
                    <a:pt x="8765" y="2109"/>
                  </a:moveTo>
                  <a:cubicBezTo>
                    <a:pt x="8960" y="2109"/>
                    <a:pt x="9098" y="2247"/>
                    <a:pt x="9098" y="2442"/>
                  </a:cubicBezTo>
                  <a:lnTo>
                    <a:pt x="9098" y="5534"/>
                  </a:lnTo>
                  <a:cubicBezTo>
                    <a:pt x="9098" y="5714"/>
                    <a:pt x="8960" y="5866"/>
                    <a:pt x="8765" y="5866"/>
                  </a:cubicBezTo>
                  <a:lnTo>
                    <a:pt x="8044" y="5866"/>
                  </a:lnTo>
                  <a:cubicBezTo>
                    <a:pt x="7933" y="5866"/>
                    <a:pt x="7850" y="5950"/>
                    <a:pt x="7850" y="6047"/>
                  </a:cubicBezTo>
                  <a:lnTo>
                    <a:pt x="7850" y="6602"/>
                  </a:lnTo>
                  <a:lnTo>
                    <a:pt x="7129" y="5909"/>
                  </a:lnTo>
                  <a:cubicBezTo>
                    <a:pt x="7101" y="5881"/>
                    <a:pt x="7046" y="5866"/>
                    <a:pt x="7005" y="5866"/>
                  </a:cubicBezTo>
                  <a:lnTo>
                    <a:pt x="4619" y="5866"/>
                  </a:lnTo>
                  <a:cubicBezTo>
                    <a:pt x="4439" y="5866"/>
                    <a:pt x="4287" y="5714"/>
                    <a:pt x="4287" y="5534"/>
                  </a:cubicBezTo>
                  <a:lnTo>
                    <a:pt x="4287" y="2442"/>
                  </a:lnTo>
                  <a:cubicBezTo>
                    <a:pt x="4287" y="2261"/>
                    <a:pt x="4439" y="2109"/>
                    <a:pt x="4619" y="2109"/>
                  </a:cubicBezTo>
                  <a:close/>
                  <a:moveTo>
                    <a:pt x="709" y="1"/>
                  </a:moveTo>
                  <a:cubicBezTo>
                    <a:pt x="320" y="1"/>
                    <a:pt x="1" y="319"/>
                    <a:pt x="1" y="708"/>
                  </a:cubicBezTo>
                  <a:lnTo>
                    <a:pt x="1" y="3801"/>
                  </a:lnTo>
                  <a:cubicBezTo>
                    <a:pt x="1" y="4189"/>
                    <a:pt x="320" y="4494"/>
                    <a:pt x="709" y="4494"/>
                  </a:cubicBezTo>
                  <a:lnTo>
                    <a:pt x="1055" y="4494"/>
                  </a:lnTo>
                  <a:lnTo>
                    <a:pt x="1055" y="5298"/>
                  </a:lnTo>
                  <a:cubicBezTo>
                    <a:pt x="1055" y="5413"/>
                    <a:pt x="1146" y="5488"/>
                    <a:pt x="1244" y="5488"/>
                  </a:cubicBezTo>
                  <a:cubicBezTo>
                    <a:pt x="1289" y="5488"/>
                    <a:pt x="1335" y="5472"/>
                    <a:pt x="1374" y="5437"/>
                  </a:cubicBezTo>
                  <a:lnTo>
                    <a:pt x="2345" y="4494"/>
                  </a:lnTo>
                  <a:lnTo>
                    <a:pt x="3926" y="4494"/>
                  </a:lnTo>
                  <a:lnTo>
                    <a:pt x="3926" y="5534"/>
                  </a:lnTo>
                  <a:cubicBezTo>
                    <a:pt x="3926" y="5922"/>
                    <a:pt x="4231" y="6227"/>
                    <a:pt x="4619" y="6227"/>
                  </a:cubicBezTo>
                  <a:lnTo>
                    <a:pt x="6935" y="6227"/>
                  </a:lnTo>
                  <a:lnTo>
                    <a:pt x="7906" y="7170"/>
                  </a:lnTo>
                  <a:cubicBezTo>
                    <a:pt x="7943" y="7207"/>
                    <a:pt x="7992" y="7226"/>
                    <a:pt x="8042" y="7226"/>
                  </a:cubicBezTo>
                  <a:cubicBezTo>
                    <a:pt x="8067" y="7226"/>
                    <a:pt x="8091" y="7221"/>
                    <a:pt x="8114" y="7212"/>
                  </a:cubicBezTo>
                  <a:cubicBezTo>
                    <a:pt x="8183" y="7184"/>
                    <a:pt x="8225" y="7115"/>
                    <a:pt x="8225" y="7031"/>
                  </a:cubicBezTo>
                  <a:lnTo>
                    <a:pt x="8225" y="6227"/>
                  </a:lnTo>
                  <a:lnTo>
                    <a:pt x="8765" y="6227"/>
                  </a:lnTo>
                  <a:cubicBezTo>
                    <a:pt x="9154" y="6227"/>
                    <a:pt x="9473" y="5922"/>
                    <a:pt x="9473" y="5534"/>
                  </a:cubicBezTo>
                  <a:lnTo>
                    <a:pt x="9473" y="2442"/>
                  </a:lnTo>
                  <a:cubicBezTo>
                    <a:pt x="9473" y="2053"/>
                    <a:pt x="9154" y="1734"/>
                    <a:pt x="8765" y="1734"/>
                  </a:cubicBezTo>
                  <a:lnTo>
                    <a:pt x="5562" y="1734"/>
                  </a:lnTo>
                  <a:lnTo>
                    <a:pt x="5562" y="708"/>
                  </a:lnTo>
                  <a:cubicBezTo>
                    <a:pt x="5562" y="319"/>
                    <a:pt x="5243" y="1"/>
                    <a:pt x="4855" y="1"/>
                  </a:cubicBezTo>
                  <a:lnTo>
                    <a:pt x="3565" y="1"/>
                  </a:lnTo>
                  <a:cubicBezTo>
                    <a:pt x="3455" y="1"/>
                    <a:pt x="3371" y="84"/>
                    <a:pt x="3371" y="181"/>
                  </a:cubicBezTo>
                  <a:cubicBezTo>
                    <a:pt x="3371" y="292"/>
                    <a:pt x="3455" y="375"/>
                    <a:pt x="3565" y="375"/>
                  </a:cubicBezTo>
                  <a:lnTo>
                    <a:pt x="4855" y="375"/>
                  </a:lnTo>
                  <a:cubicBezTo>
                    <a:pt x="5035" y="375"/>
                    <a:pt x="5187" y="513"/>
                    <a:pt x="5187" y="708"/>
                  </a:cubicBezTo>
                  <a:lnTo>
                    <a:pt x="5187" y="1734"/>
                  </a:lnTo>
                  <a:lnTo>
                    <a:pt x="4619" y="1734"/>
                  </a:lnTo>
                  <a:cubicBezTo>
                    <a:pt x="4244" y="1734"/>
                    <a:pt x="3926" y="2053"/>
                    <a:pt x="3926" y="2442"/>
                  </a:cubicBezTo>
                  <a:lnTo>
                    <a:pt x="3926" y="4134"/>
                  </a:lnTo>
                  <a:lnTo>
                    <a:pt x="2275" y="4134"/>
                  </a:lnTo>
                  <a:cubicBezTo>
                    <a:pt x="2234" y="4134"/>
                    <a:pt x="2179" y="4147"/>
                    <a:pt x="2151" y="4175"/>
                  </a:cubicBezTo>
                  <a:lnTo>
                    <a:pt x="1430" y="4868"/>
                  </a:lnTo>
                  <a:lnTo>
                    <a:pt x="1430" y="4313"/>
                  </a:lnTo>
                  <a:cubicBezTo>
                    <a:pt x="1430" y="4217"/>
                    <a:pt x="1347" y="4134"/>
                    <a:pt x="1236" y="4134"/>
                  </a:cubicBezTo>
                  <a:lnTo>
                    <a:pt x="709" y="4134"/>
                  </a:lnTo>
                  <a:cubicBezTo>
                    <a:pt x="528" y="4134"/>
                    <a:pt x="376" y="3980"/>
                    <a:pt x="376" y="3801"/>
                  </a:cubicBezTo>
                  <a:lnTo>
                    <a:pt x="376" y="708"/>
                  </a:lnTo>
                  <a:cubicBezTo>
                    <a:pt x="376" y="513"/>
                    <a:pt x="528" y="375"/>
                    <a:pt x="709" y="375"/>
                  </a:cubicBezTo>
                  <a:lnTo>
                    <a:pt x="1929" y="375"/>
                  </a:lnTo>
                  <a:cubicBezTo>
                    <a:pt x="2040" y="375"/>
                    <a:pt x="2123" y="292"/>
                    <a:pt x="2123" y="181"/>
                  </a:cubicBezTo>
                  <a:cubicBezTo>
                    <a:pt x="2123" y="84"/>
                    <a:pt x="2040" y="1"/>
                    <a:pt x="1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2747536" y="1458291"/>
              <a:ext cx="20503" cy="17452"/>
            </a:xfrm>
            <a:custGeom>
              <a:avLst/>
              <a:gdLst/>
              <a:ahLst/>
              <a:cxnLst/>
              <a:rect l="l" t="t" r="r" b="b"/>
              <a:pathLst>
                <a:path w="430" h="366" extrusionOk="0">
                  <a:moveTo>
                    <a:pt x="217" y="1"/>
                  </a:moveTo>
                  <a:cubicBezTo>
                    <a:pt x="191" y="1"/>
                    <a:pt x="165" y="6"/>
                    <a:pt x="139" y="17"/>
                  </a:cubicBezTo>
                  <a:cubicBezTo>
                    <a:pt x="56" y="45"/>
                    <a:pt x="1" y="156"/>
                    <a:pt x="42" y="252"/>
                  </a:cubicBezTo>
                  <a:cubicBezTo>
                    <a:pt x="73" y="324"/>
                    <a:pt x="142" y="366"/>
                    <a:pt x="214" y="366"/>
                  </a:cubicBezTo>
                  <a:cubicBezTo>
                    <a:pt x="240" y="366"/>
                    <a:pt x="266" y="360"/>
                    <a:pt x="291" y="350"/>
                  </a:cubicBezTo>
                  <a:cubicBezTo>
                    <a:pt x="374" y="308"/>
                    <a:pt x="430" y="211"/>
                    <a:pt x="389" y="113"/>
                  </a:cubicBezTo>
                  <a:cubicBezTo>
                    <a:pt x="358" y="42"/>
                    <a:pt x="289"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2893639" y="1458291"/>
              <a:ext cx="19884" cy="17452"/>
            </a:xfrm>
            <a:custGeom>
              <a:avLst/>
              <a:gdLst/>
              <a:ahLst/>
              <a:cxnLst/>
              <a:rect l="l" t="t" r="r" b="b"/>
              <a:pathLst>
                <a:path w="417" h="366" extrusionOk="0">
                  <a:moveTo>
                    <a:pt x="218" y="1"/>
                  </a:moveTo>
                  <a:cubicBezTo>
                    <a:pt x="192" y="1"/>
                    <a:pt x="165" y="6"/>
                    <a:pt x="139" y="17"/>
                  </a:cubicBezTo>
                  <a:cubicBezTo>
                    <a:pt x="43" y="45"/>
                    <a:pt x="1" y="156"/>
                    <a:pt x="43" y="252"/>
                  </a:cubicBezTo>
                  <a:cubicBezTo>
                    <a:pt x="73" y="324"/>
                    <a:pt x="142" y="366"/>
                    <a:pt x="209" y="366"/>
                  </a:cubicBezTo>
                  <a:cubicBezTo>
                    <a:pt x="233" y="366"/>
                    <a:pt x="256" y="360"/>
                    <a:pt x="278" y="350"/>
                  </a:cubicBezTo>
                  <a:cubicBezTo>
                    <a:pt x="376" y="308"/>
                    <a:pt x="417" y="211"/>
                    <a:pt x="389" y="113"/>
                  </a:cubicBezTo>
                  <a:cubicBezTo>
                    <a:pt x="359" y="42"/>
                    <a:pt x="290"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2820301" y="1439885"/>
              <a:ext cx="17213" cy="52928"/>
            </a:xfrm>
            <a:custGeom>
              <a:avLst/>
              <a:gdLst/>
              <a:ahLst/>
              <a:cxnLst/>
              <a:rect l="l" t="t" r="r" b="b"/>
              <a:pathLst>
                <a:path w="361" h="1110" extrusionOk="0">
                  <a:moveTo>
                    <a:pt x="180" y="0"/>
                  </a:moveTo>
                  <a:cubicBezTo>
                    <a:pt x="83" y="0"/>
                    <a:pt x="0" y="83"/>
                    <a:pt x="0" y="194"/>
                  </a:cubicBezTo>
                  <a:lnTo>
                    <a:pt x="0" y="915"/>
                  </a:lnTo>
                  <a:cubicBezTo>
                    <a:pt x="0" y="1026"/>
                    <a:pt x="83" y="1110"/>
                    <a:pt x="180" y="1110"/>
                  </a:cubicBezTo>
                  <a:cubicBezTo>
                    <a:pt x="277" y="1110"/>
                    <a:pt x="361" y="1026"/>
                    <a:pt x="361" y="915"/>
                  </a:cubicBezTo>
                  <a:lnTo>
                    <a:pt x="361" y="194"/>
                  </a:lnTo>
                  <a:cubicBezTo>
                    <a:pt x="361" y="83"/>
                    <a:pt x="277"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2784586" y="1422052"/>
              <a:ext cx="17881" cy="89262"/>
            </a:xfrm>
            <a:custGeom>
              <a:avLst/>
              <a:gdLst/>
              <a:ahLst/>
              <a:cxnLst/>
              <a:rect l="l" t="t" r="r" b="b"/>
              <a:pathLst>
                <a:path w="375" h="1872" extrusionOk="0">
                  <a:moveTo>
                    <a:pt x="180" y="0"/>
                  </a:moveTo>
                  <a:cubicBezTo>
                    <a:pt x="83" y="0"/>
                    <a:pt x="0" y="84"/>
                    <a:pt x="0" y="180"/>
                  </a:cubicBezTo>
                  <a:lnTo>
                    <a:pt x="0" y="1692"/>
                  </a:lnTo>
                  <a:cubicBezTo>
                    <a:pt x="0" y="1789"/>
                    <a:pt x="83" y="1872"/>
                    <a:pt x="180" y="1872"/>
                  </a:cubicBezTo>
                  <a:cubicBezTo>
                    <a:pt x="291" y="1872"/>
                    <a:pt x="374" y="1789"/>
                    <a:pt x="374" y="1692"/>
                  </a:cubicBezTo>
                  <a:lnTo>
                    <a:pt x="374" y="180"/>
                  </a:lnTo>
                  <a:cubicBezTo>
                    <a:pt x="374" y="84"/>
                    <a:pt x="291"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2855968" y="1402215"/>
              <a:ext cx="17261" cy="128314"/>
            </a:xfrm>
            <a:custGeom>
              <a:avLst/>
              <a:gdLst/>
              <a:ahLst/>
              <a:cxnLst/>
              <a:rect l="l" t="t" r="r" b="b"/>
              <a:pathLst>
                <a:path w="362" h="2691" extrusionOk="0">
                  <a:moveTo>
                    <a:pt x="181" y="0"/>
                  </a:moveTo>
                  <a:cubicBezTo>
                    <a:pt x="84" y="0"/>
                    <a:pt x="1" y="83"/>
                    <a:pt x="1" y="180"/>
                  </a:cubicBezTo>
                  <a:lnTo>
                    <a:pt x="1" y="2496"/>
                  </a:lnTo>
                  <a:cubicBezTo>
                    <a:pt x="1" y="2607"/>
                    <a:pt x="84" y="2691"/>
                    <a:pt x="181" y="2691"/>
                  </a:cubicBezTo>
                  <a:cubicBezTo>
                    <a:pt x="278" y="2691"/>
                    <a:pt x="361" y="2607"/>
                    <a:pt x="361" y="2496"/>
                  </a:cubicBezTo>
                  <a:lnTo>
                    <a:pt x="361" y="180"/>
                  </a:lnTo>
                  <a:cubicBezTo>
                    <a:pt x="361" y="83"/>
                    <a:pt x="278"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2634431" y="1273851"/>
              <a:ext cx="19884" cy="17547"/>
            </a:xfrm>
            <a:custGeom>
              <a:avLst/>
              <a:gdLst/>
              <a:ahLst/>
              <a:cxnLst/>
              <a:rect l="l" t="t" r="r" b="b"/>
              <a:pathLst>
                <a:path w="417" h="368" extrusionOk="0">
                  <a:moveTo>
                    <a:pt x="207" y="1"/>
                  </a:moveTo>
                  <a:cubicBezTo>
                    <a:pt x="174" y="1"/>
                    <a:pt x="141" y="10"/>
                    <a:pt x="112" y="30"/>
                  </a:cubicBezTo>
                  <a:cubicBezTo>
                    <a:pt x="28" y="85"/>
                    <a:pt x="1" y="209"/>
                    <a:pt x="56" y="293"/>
                  </a:cubicBezTo>
                  <a:cubicBezTo>
                    <a:pt x="89" y="343"/>
                    <a:pt x="148" y="368"/>
                    <a:pt x="208" y="368"/>
                  </a:cubicBezTo>
                  <a:cubicBezTo>
                    <a:pt x="247" y="368"/>
                    <a:pt x="287" y="357"/>
                    <a:pt x="320" y="335"/>
                  </a:cubicBezTo>
                  <a:cubicBezTo>
                    <a:pt x="403" y="279"/>
                    <a:pt x="417" y="168"/>
                    <a:pt x="361" y="85"/>
                  </a:cubicBezTo>
                  <a:cubicBezTo>
                    <a:pt x="325" y="31"/>
                    <a:pt x="266"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7767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63F2627B-22F2-57B5-DF48-3722C7785215}"/>
            </a:ext>
          </a:extLst>
        </p:cNvPr>
        <p:cNvGrpSpPr/>
        <p:nvPr/>
      </p:nvGrpSpPr>
      <p:grpSpPr>
        <a:xfrm>
          <a:off x="0" y="0"/>
          <a:ext cx="0" cy="0"/>
          <a:chOff x="0" y="0"/>
          <a:chExt cx="0" cy="0"/>
        </a:xfrm>
      </p:grpSpPr>
      <p:sp>
        <p:nvSpPr>
          <p:cNvPr id="708" name="Google Shape;708;p37">
            <a:extLst>
              <a:ext uri="{FF2B5EF4-FFF2-40B4-BE49-F238E27FC236}">
                <a16:creationId xmlns:a16="http://schemas.microsoft.com/office/drawing/2014/main" id="{1C27CD5C-8A7A-457F-8022-14C06DC1C3DA}"/>
              </a:ext>
            </a:extLst>
          </p:cNvPr>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r>
              <a:rPr lang="en"/>
              <a:t>Our models</a:t>
            </a:r>
          </a:p>
        </p:txBody>
      </p:sp>
      <p:sp>
        <p:nvSpPr>
          <p:cNvPr id="716" name="Google Shape;716;p37">
            <a:extLst>
              <a:ext uri="{FF2B5EF4-FFF2-40B4-BE49-F238E27FC236}">
                <a16:creationId xmlns:a16="http://schemas.microsoft.com/office/drawing/2014/main" id="{C34909DB-174F-808B-C68D-6DA1F34793D8}"/>
              </a:ext>
            </a:extLst>
          </p:cNvPr>
          <p:cNvSpPr txBox="1">
            <a:spLocks noGrp="1"/>
          </p:cNvSpPr>
          <p:nvPr>
            <p:ph type="subTitle" idx="8"/>
          </p:nvPr>
        </p:nvSpPr>
        <p:spPr>
          <a:xfrm>
            <a:off x="2419150" y="1355822"/>
            <a:ext cx="2396700" cy="305700"/>
          </a:xfrm>
          <a:prstGeom prst="rect">
            <a:avLst/>
          </a:prstGeom>
          <a:ln>
            <a:noFill/>
          </a:ln>
        </p:spPr>
        <p:txBody>
          <a:bodyPr spcFirstLastPara="1" wrap="square" lIns="91425" tIns="0" rIns="91425" bIns="0" anchor="t" anchorCtr="0">
            <a:noAutofit/>
          </a:bodyPr>
          <a:lstStyle/>
          <a:p>
            <a:pPr marL="0" indent="0">
              <a:spcAft>
                <a:spcPts val="1200"/>
              </a:spcAft>
            </a:pPr>
            <a:r>
              <a:rPr lang="en"/>
              <a:t>Baseline model</a:t>
            </a:r>
          </a:p>
        </p:txBody>
      </p:sp>
      <p:sp>
        <p:nvSpPr>
          <p:cNvPr id="718" name="Google Shape;718;p37">
            <a:extLst>
              <a:ext uri="{FF2B5EF4-FFF2-40B4-BE49-F238E27FC236}">
                <a16:creationId xmlns:a16="http://schemas.microsoft.com/office/drawing/2014/main" id="{4967E41C-8ABD-588A-687B-5C25767049C6}"/>
              </a:ext>
            </a:extLst>
          </p:cNvPr>
          <p:cNvSpPr txBox="1">
            <a:spLocks noGrp="1"/>
          </p:cNvSpPr>
          <p:nvPr>
            <p:ph type="subTitle" idx="13"/>
          </p:nvPr>
        </p:nvSpPr>
        <p:spPr>
          <a:xfrm>
            <a:off x="2419150" y="2386572"/>
            <a:ext cx="2396700" cy="305700"/>
          </a:xfrm>
          <a:prstGeom prst="rect">
            <a:avLst/>
          </a:prstGeom>
          <a:ln>
            <a:noFill/>
          </a:ln>
        </p:spPr>
        <p:txBody>
          <a:bodyPr spcFirstLastPara="1" wrap="square" lIns="91425" tIns="0" rIns="91425" bIns="0" anchor="t" anchorCtr="0">
            <a:noAutofit/>
          </a:bodyPr>
          <a:lstStyle/>
          <a:p>
            <a:pPr marL="0" indent="0">
              <a:spcAft>
                <a:spcPts val="1200"/>
              </a:spcAft>
            </a:pPr>
            <a:r>
              <a:rPr lang="en"/>
              <a:t>Dropped Model</a:t>
            </a:r>
          </a:p>
        </p:txBody>
      </p:sp>
      <p:sp>
        <p:nvSpPr>
          <p:cNvPr id="720" name="Google Shape;720;p37">
            <a:extLst>
              <a:ext uri="{FF2B5EF4-FFF2-40B4-BE49-F238E27FC236}">
                <a16:creationId xmlns:a16="http://schemas.microsoft.com/office/drawing/2014/main" id="{C3A41CA0-A1C0-ADA2-CE34-38A1ACECB597}"/>
              </a:ext>
            </a:extLst>
          </p:cNvPr>
          <p:cNvSpPr txBox="1">
            <a:spLocks noGrp="1"/>
          </p:cNvSpPr>
          <p:nvPr>
            <p:ph type="subTitle" idx="15"/>
          </p:nvPr>
        </p:nvSpPr>
        <p:spPr>
          <a:xfrm>
            <a:off x="2419150" y="3404334"/>
            <a:ext cx="3998631" cy="327347"/>
          </a:xfrm>
          <a:prstGeom prst="rect">
            <a:avLst/>
          </a:prstGeom>
          <a:ln>
            <a:noFill/>
          </a:ln>
        </p:spPr>
        <p:txBody>
          <a:bodyPr spcFirstLastPara="1" wrap="square" lIns="91425" tIns="0" rIns="91425" bIns="0" anchor="t" anchorCtr="0">
            <a:noAutofit/>
          </a:bodyPr>
          <a:lstStyle/>
          <a:p>
            <a:pPr marL="0" indent="0">
              <a:spcAft>
                <a:spcPts val="1200"/>
              </a:spcAft>
            </a:pPr>
            <a:r>
              <a:rPr lang="en"/>
              <a:t>Weighted Autoencoder</a:t>
            </a:r>
          </a:p>
        </p:txBody>
      </p:sp>
      <p:grpSp>
        <p:nvGrpSpPr>
          <p:cNvPr id="721" name="Google Shape;721;p37">
            <a:extLst>
              <a:ext uri="{FF2B5EF4-FFF2-40B4-BE49-F238E27FC236}">
                <a16:creationId xmlns:a16="http://schemas.microsoft.com/office/drawing/2014/main" id="{73AA86DE-D964-C66E-216D-BD4298E9A4E9}"/>
              </a:ext>
            </a:extLst>
          </p:cNvPr>
          <p:cNvGrpSpPr/>
          <p:nvPr/>
        </p:nvGrpSpPr>
        <p:grpSpPr>
          <a:xfrm>
            <a:off x="723837" y="552000"/>
            <a:ext cx="1218671" cy="1640915"/>
            <a:chOff x="723837" y="552000"/>
            <a:chExt cx="1218671" cy="1640915"/>
          </a:xfrm>
        </p:grpSpPr>
        <p:sp>
          <p:nvSpPr>
            <p:cNvPr id="722" name="Google Shape;722;p37">
              <a:extLst>
                <a:ext uri="{FF2B5EF4-FFF2-40B4-BE49-F238E27FC236}">
                  <a16:creationId xmlns:a16="http://schemas.microsoft.com/office/drawing/2014/main" id="{ADA1FC0D-5FC0-ADDB-F63E-012FF492960F}"/>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a:extLst>
                <a:ext uri="{FF2B5EF4-FFF2-40B4-BE49-F238E27FC236}">
                  <a16:creationId xmlns:a16="http://schemas.microsoft.com/office/drawing/2014/main" id="{0AA04245-7A9F-A77F-A47C-D26C44780B73}"/>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a:extLst>
                <a:ext uri="{FF2B5EF4-FFF2-40B4-BE49-F238E27FC236}">
                  <a16:creationId xmlns:a16="http://schemas.microsoft.com/office/drawing/2014/main" id="{39F10C7C-450F-FFFC-BAFB-FD63DA639F93}"/>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a:extLst>
                <a:ext uri="{FF2B5EF4-FFF2-40B4-BE49-F238E27FC236}">
                  <a16:creationId xmlns:a16="http://schemas.microsoft.com/office/drawing/2014/main" id="{74776B80-7AE4-F8EE-4A85-03347AFE680D}"/>
                </a:ext>
              </a:extLst>
            </p:cNvPr>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a:extLst>
                <a:ext uri="{FF2B5EF4-FFF2-40B4-BE49-F238E27FC236}">
                  <a16:creationId xmlns:a16="http://schemas.microsoft.com/office/drawing/2014/main" id="{C98B4408-55A5-940F-BB51-53522A271194}"/>
                </a:ext>
              </a:extLst>
            </p:cNvPr>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727" name="Google Shape;727;p37">
              <a:extLst>
                <a:ext uri="{FF2B5EF4-FFF2-40B4-BE49-F238E27FC236}">
                  <a16:creationId xmlns:a16="http://schemas.microsoft.com/office/drawing/2014/main" id="{85A7C266-0354-4331-E955-29E63E2DF6DF}"/>
                </a:ext>
              </a:extLst>
            </p:cNvPr>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a:extLst>
                <a:ext uri="{FF2B5EF4-FFF2-40B4-BE49-F238E27FC236}">
                  <a16:creationId xmlns:a16="http://schemas.microsoft.com/office/drawing/2014/main" id="{D1C2C7AD-65C0-1DAD-5315-F7E88583528A}"/>
                </a:ext>
              </a:extLst>
            </p:cNvPr>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729" name="Google Shape;729;p37">
              <a:extLst>
                <a:ext uri="{FF2B5EF4-FFF2-40B4-BE49-F238E27FC236}">
                  <a16:creationId xmlns:a16="http://schemas.microsoft.com/office/drawing/2014/main" id="{B3A9F463-ED29-AB12-EFE0-0ABA69D64558}"/>
                </a:ext>
              </a:extLst>
            </p:cNvPr>
            <p:cNvGrpSpPr/>
            <p:nvPr/>
          </p:nvGrpSpPr>
          <p:grpSpPr>
            <a:xfrm>
              <a:off x="729630" y="1968358"/>
              <a:ext cx="255615" cy="224557"/>
              <a:chOff x="6184139" y="1980808"/>
              <a:chExt cx="451696" cy="396814"/>
            </a:xfrm>
          </p:grpSpPr>
          <p:sp>
            <p:nvSpPr>
              <p:cNvPr id="730" name="Google Shape;730;p37">
                <a:extLst>
                  <a:ext uri="{FF2B5EF4-FFF2-40B4-BE49-F238E27FC236}">
                    <a16:creationId xmlns:a16="http://schemas.microsoft.com/office/drawing/2014/main" id="{15905211-03AE-004C-4FB4-9E74B1BB473D}"/>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a:extLst>
                  <a:ext uri="{FF2B5EF4-FFF2-40B4-BE49-F238E27FC236}">
                    <a16:creationId xmlns:a16="http://schemas.microsoft.com/office/drawing/2014/main" id="{8CD1670F-D5EF-7DA8-F620-1445DBDF11F3}"/>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37">
              <a:extLst>
                <a:ext uri="{FF2B5EF4-FFF2-40B4-BE49-F238E27FC236}">
                  <a16:creationId xmlns:a16="http://schemas.microsoft.com/office/drawing/2014/main" id="{F46357C7-1890-2E03-CB83-B20304605CE3}"/>
                </a:ext>
              </a:extLst>
            </p:cNvPr>
            <p:cNvGrpSpPr/>
            <p:nvPr/>
          </p:nvGrpSpPr>
          <p:grpSpPr>
            <a:xfrm>
              <a:off x="729630" y="975085"/>
              <a:ext cx="255615" cy="254967"/>
              <a:chOff x="6184139" y="1220827"/>
              <a:chExt cx="451696" cy="450552"/>
            </a:xfrm>
          </p:grpSpPr>
          <p:sp>
            <p:nvSpPr>
              <p:cNvPr id="733" name="Google Shape;733;p37">
                <a:extLst>
                  <a:ext uri="{FF2B5EF4-FFF2-40B4-BE49-F238E27FC236}">
                    <a16:creationId xmlns:a16="http://schemas.microsoft.com/office/drawing/2014/main" id="{820DE12E-6841-B202-70FA-02B4A8DD8FEF}"/>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a:extLst>
                  <a:ext uri="{FF2B5EF4-FFF2-40B4-BE49-F238E27FC236}">
                    <a16:creationId xmlns:a16="http://schemas.microsoft.com/office/drawing/2014/main" id="{501885AF-EA18-BCB2-22DE-0D2433F9315B}"/>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a:extLst>
                  <a:ext uri="{FF2B5EF4-FFF2-40B4-BE49-F238E27FC236}">
                    <a16:creationId xmlns:a16="http://schemas.microsoft.com/office/drawing/2014/main" id="{8612FCC6-6EE0-94A2-27FE-BC3143A41A39}"/>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37">
              <a:extLst>
                <a:ext uri="{FF2B5EF4-FFF2-40B4-BE49-F238E27FC236}">
                  <a16:creationId xmlns:a16="http://schemas.microsoft.com/office/drawing/2014/main" id="{AA2824BC-727F-2C29-5823-6601E09C1AEA}"/>
                </a:ext>
              </a:extLst>
            </p:cNvPr>
            <p:cNvGrpSpPr/>
            <p:nvPr/>
          </p:nvGrpSpPr>
          <p:grpSpPr>
            <a:xfrm>
              <a:off x="723837" y="1482615"/>
              <a:ext cx="267223" cy="233165"/>
              <a:chOff x="6908262" y="1240186"/>
              <a:chExt cx="472209" cy="412024"/>
            </a:xfrm>
          </p:grpSpPr>
          <p:sp>
            <p:nvSpPr>
              <p:cNvPr id="737" name="Google Shape;737;p37">
                <a:extLst>
                  <a:ext uri="{FF2B5EF4-FFF2-40B4-BE49-F238E27FC236}">
                    <a16:creationId xmlns:a16="http://schemas.microsoft.com/office/drawing/2014/main" id="{556D8712-9B66-4FED-955F-0DAE49CC9E65}"/>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a:extLst>
                  <a:ext uri="{FF2B5EF4-FFF2-40B4-BE49-F238E27FC236}">
                    <a16:creationId xmlns:a16="http://schemas.microsoft.com/office/drawing/2014/main" id="{05C5A533-491B-A378-CDBC-95CDB28F6FD0}"/>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a:extLst>
                  <a:ext uri="{FF2B5EF4-FFF2-40B4-BE49-F238E27FC236}">
                    <a16:creationId xmlns:a16="http://schemas.microsoft.com/office/drawing/2014/main" id="{04BDBD6F-A20C-C0FE-D86C-5BC035E67F6A}"/>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a:extLst>
                  <a:ext uri="{FF2B5EF4-FFF2-40B4-BE49-F238E27FC236}">
                    <a16:creationId xmlns:a16="http://schemas.microsoft.com/office/drawing/2014/main" id="{3DC91881-D023-17A2-489C-A9E8293AF792}"/>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a:extLst>
                  <a:ext uri="{FF2B5EF4-FFF2-40B4-BE49-F238E27FC236}">
                    <a16:creationId xmlns:a16="http://schemas.microsoft.com/office/drawing/2014/main" id="{0F7C6DDA-5AEA-84CC-7A4C-A88204EAFFC6}"/>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a:extLst>
                  <a:ext uri="{FF2B5EF4-FFF2-40B4-BE49-F238E27FC236}">
                    <a16:creationId xmlns:a16="http://schemas.microsoft.com/office/drawing/2014/main" id="{2FE240F6-173F-A31B-564C-CCBB3871EA26}"/>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a:extLst>
                  <a:ext uri="{FF2B5EF4-FFF2-40B4-BE49-F238E27FC236}">
                    <a16:creationId xmlns:a16="http://schemas.microsoft.com/office/drawing/2014/main" id="{4F7AB83E-C57A-C3A0-3040-695E9536E0B2}"/>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a:extLst>
                  <a:ext uri="{FF2B5EF4-FFF2-40B4-BE49-F238E27FC236}">
                    <a16:creationId xmlns:a16="http://schemas.microsoft.com/office/drawing/2014/main" id="{7663B856-FFDF-9584-139D-C43E98FDE439}"/>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5" name="Google Shape;745;p37">
              <a:extLst>
                <a:ext uri="{FF2B5EF4-FFF2-40B4-BE49-F238E27FC236}">
                  <a16:creationId xmlns:a16="http://schemas.microsoft.com/office/drawing/2014/main" id="{8F81F33F-636D-9629-E07C-D88D8E10FAD5}"/>
                </a:ext>
              </a:extLst>
            </p:cNvPr>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746" name="Google Shape;746;p37">
              <a:extLst>
                <a:ext uri="{FF2B5EF4-FFF2-40B4-BE49-F238E27FC236}">
                  <a16:creationId xmlns:a16="http://schemas.microsoft.com/office/drawing/2014/main" id="{DBFFFBAF-A4A3-9751-473B-05B2A9AFC3A6}"/>
                </a:ext>
              </a:extLst>
            </p:cNvPr>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747" name="Google Shape;747;p37">
            <a:extLst>
              <a:ext uri="{FF2B5EF4-FFF2-40B4-BE49-F238E27FC236}">
                <a16:creationId xmlns:a16="http://schemas.microsoft.com/office/drawing/2014/main" id="{36B8C288-0BC7-8DE3-5C94-EB38134F4F75}"/>
              </a:ext>
            </a:extLst>
          </p:cNvPr>
          <p:cNvSpPr/>
          <p:nvPr/>
        </p:nvSpPr>
        <p:spPr>
          <a:xfrm>
            <a:off x="1515500" y="1370949"/>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a:extLst>
              <a:ext uri="{FF2B5EF4-FFF2-40B4-BE49-F238E27FC236}">
                <a16:creationId xmlns:a16="http://schemas.microsoft.com/office/drawing/2014/main" id="{5AC5EAA6-8F58-7DA2-255A-1A1B07F3BA02}"/>
              </a:ext>
            </a:extLst>
          </p:cNvPr>
          <p:cNvSpPr/>
          <p:nvPr/>
        </p:nvSpPr>
        <p:spPr>
          <a:xfrm>
            <a:off x="1515500" y="2386574"/>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a:extLst>
              <a:ext uri="{FF2B5EF4-FFF2-40B4-BE49-F238E27FC236}">
                <a16:creationId xmlns:a16="http://schemas.microsoft.com/office/drawing/2014/main" id="{20F4DD4A-55C4-A484-C028-CCAB754FD399}"/>
              </a:ext>
            </a:extLst>
          </p:cNvPr>
          <p:cNvSpPr/>
          <p:nvPr/>
        </p:nvSpPr>
        <p:spPr>
          <a:xfrm>
            <a:off x="1515500" y="3402199"/>
            <a:ext cx="844200" cy="8442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37">
            <a:extLst>
              <a:ext uri="{FF2B5EF4-FFF2-40B4-BE49-F238E27FC236}">
                <a16:creationId xmlns:a16="http://schemas.microsoft.com/office/drawing/2014/main" id="{542D242D-96A9-C74A-9D35-F5BC3FA480F0}"/>
              </a:ext>
            </a:extLst>
          </p:cNvPr>
          <p:cNvGrpSpPr/>
          <p:nvPr/>
        </p:nvGrpSpPr>
        <p:grpSpPr>
          <a:xfrm>
            <a:off x="1721337" y="2583169"/>
            <a:ext cx="432528" cy="451029"/>
            <a:chOff x="1787999" y="2686382"/>
            <a:chExt cx="432528" cy="451029"/>
          </a:xfrm>
        </p:grpSpPr>
        <p:sp>
          <p:nvSpPr>
            <p:cNvPr id="754" name="Google Shape;754;p37">
              <a:extLst>
                <a:ext uri="{FF2B5EF4-FFF2-40B4-BE49-F238E27FC236}">
                  <a16:creationId xmlns:a16="http://schemas.microsoft.com/office/drawing/2014/main" id="{C615EF45-660B-6F5F-E2AF-7F2E04462E1A}"/>
                </a:ext>
              </a:extLst>
            </p:cNvPr>
            <p:cNvSpPr/>
            <p:nvPr/>
          </p:nvSpPr>
          <p:spPr>
            <a:xfrm>
              <a:off x="1787999" y="2686382"/>
              <a:ext cx="432528" cy="451029"/>
            </a:xfrm>
            <a:custGeom>
              <a:avLst/>
              <a:gdLst/>
              <a:ahLst/>
              <a:cxnLst/>
              <a:rect l="l" t="t" r="r" b="b"/>
              <a:pathLst>
                <a:path w="9071" h="9459" extrusionOk="0">
                  <a:moveTo>
                    <a:pt x="3205" y="361"/>
                  </a:moveTo>
                  <a:lnTo>
                    <a:pt x="3205" y="389"/>
                  </a:lnTo>
                  <a:lnTo>
                    <a:pt x="3205" y="611"/>
                  </a:lnTo>
                  <a:cubicBezTo>
                    <a:pt x="3205" y="667"/>
                    <a:pt x="3163" y="708"/>
                    <a:pt x="3107" y="708"/>
                  </a:cubicBezTo>
                  <a:lnTo>
                    <a:pt x="1637" y="708"/>
                  </a:lnTo>
                  <a:cubicBezTo>
                    <a:pt x="1582" y="708"/>
                    <a:pt x="1541" y="667"/>
                    <a:pt x="1541" y="611"/>
                  </a:cubicBezTo>
                  <a:lnTo>
                    <a:pt x="1541" y="389"/>
                  </a:lnTo>
                  <a:lnTo>
                    <a:pt x="1541" y="361"/>
                  </a:lnTo>
                  <a:close/>
                  <a:moveTo>
                    <a:pt x="3981" y="361"/>
                  </a:moveTo>
                  <a:cubicBezTo>
                    <a:pt x="4189" y="361"/>
                    <a:pt x="4370" y="541"/>
                    <a:pt x="4370" y="763"/>
                  </a:cubicBezTo>
                  <a:lnTo>
                    <a:pt x="4370" y="4452"/>
                  </a:lnTo>
                  <a:lnTo>
                    <a:pt x="3759" y="4452"/>
                  </a:lnTo>
                  <a:cubicBezTo>
                    <a:pt x="3634" y="4452"/>
                    <a:pt x="3537" y="4577"/>
                    <a:pt x="3579" y="4688"/>
                  </a:cubicBezTo>
                  <a:lnTo>
                    <a:pt x="3815" y="5520"/>
                  </a:lnTo>
                  <a:cubicBezTo>
                    <a:pt x="3648" y="5894"/>
                    <a:pt x="3551" y="6297"/>
                    <a:pt x="3551" y="6713"/>
                  </a:cubicBezTo>
                  <a:cubicBezTo>
                    <a:pt x="3551" y="7004"/>
                    <a:pt x="3606" y="7295"/>
                    <a:pt x="3689" y="7586"/>
                  </a:cubicBezTo>
                  <a:lnTo>
                    <a:pt x="764" y="7586"/>
                  </a:lnTo>
                  <a:cubicBezTo>
                    <a:pt x="555" y="7586"/>
                    <a:pt x="376" y="7406"/>
                    <a:pt x="376" y="7185"/>
                  </a:cubicBezTo>
                  <a:lnTo>
                    <a:pt x="376" y="763"/>
                  </a:lnTo>
                  <a:cubicBezTo>
                    <a:pt x="376" y="541"/>
                    <a:pt x="555" y="361"/>
                    <a:pt x="764" y="361"/>
                  </a:cubicBezTo>
                  <a:lnTo>
                    <a:pt x="1152" y="361"/>
                  </a:lnTo>
                  <a:cubicBezTo>
                    <a:pt x="1166" y="361"/>
                    <a:pt x="1166" y="375"/>
                    <a:pt x="1166" y="389"/>
                  </a:cubicBezTo>
                  <a:lnTo>
                    <a:pt x="1166" y="611"/>
                  </a:lnTo>
                  <a:cubicBezTo>
                    <a:pt x="1166" y="874"/>
                    <a:pt x="1374" y="1083"/>
                    <a:pt x="1637" y="1083"/>
                  </a:cubicBezTo>
                  <a:lnTo>
                    <a:pt x="3107" y="1083"/>
                  </a:lnTo>
                  <a:cubicBezTo>
                    <a:pt x="3371" y="1083"/>
                    <a:pt x="3579" y="874"/>
                    <a:pt x="3579" y="611"/>
                  </a:cubicBezTo>
                  <a:lnTo>
                    <a:pt x="3579" y="389"/>
                  </a:lnTo>
                  <a:cubicBezTo>
                    <a:pt x="3579" y="375"/>
                    <a:pt x="3593" y="361"/>
                    <a:pt x="3593" y="361"/>
                  </a:cubicBezTo>
                  <a:close/>
                  <a:moveTo>
                    <a:pt x="764" y="1"/>
                  </a:moveTo>
                  <a:cubicBezTo>
                    <a:pt x="348" y="1"/>
                    <a:pt x="1" y="334"/>
                    <a:pt x="1" y="763"/>
                  </a:cubicBezTo>
                  <a:lnTo>
                    <a:pt x="1" y="7185"/>
                  </a:lnTo>
                  <a:cubicBezTo>
                    <a:pt x="1" y="7614"/>
                    <a:pt x="348" y="7947"/>
                    <a:pt x="764" y="7947"/>
                  </a:cubicBezTo>
                  <a:lnTo>
                    <a:pt x="3856" y="7947"/>
                  </a:lnTo>
                  <a:cubicBezTo>
                    <a:pt x="4314" y="8849"/>
                    <a:pt x="5243" y="9459"/>
                    <a:pt x="6311" y="9459"/>
                  </a:cubicBezTo>
                  <a:cubicBezTo>
                    <a:pt x="7837" y="9459"/>
                    <a:pt x="9070" y="8224"/>
                    <a:pt x="9070" y="6713"/>
                  </a:cubicBezTo>
                  <a:cubicBezTo>
                    <a:pt x="9070" y="5506"/>
                    <a:pt x="8308" y="4452"/>
                    <a:pt x="7171" y="4091"/>
                  </a:cubicBezTo>
                  <a:cubicBezTo>
                    <a:pt x="7149" y="4082"/>
                    <a:pt x="7127" y="4078"/>
                    <a:pt x="7105" y="4078"/>
                  </a:cubicBezTo>
                  <a:cubicBezTo>
                    <a:pt x="7033" y="4078"/>
                    <a:pt x="6970" y="4128"/>
                    <a:pt x="6949" y="4202"/>
                  </a:cubicBezTo>
                  <a:cubicBezTo>
                    <a:pt x="6907" y="4300"/>
                    <a:pt x="6962" y="4411"/>
                    <a:pt x="7060" y="4439"/>
                  </a:cubicBezTo>
                  <a:cubicBezTo>
                    <a:pt x="8044" y="4757"/>
                    <a:pt x="8696" y="5672"/>
                    <a:pt x="8696" y="6713"/>
                  </a:cubicBezTo>
                  <a:cubicBezTo>
                    <a:pt x="8696" y="8017"/>
                    <a:pt x="7628" y="9098"/>
                    <a:pt x="6311" y="9098"/>
                  </a:cubicBezTo>
                  <a:cubicBezTo>
                    <a:pt x="5007" y="9098"/>
                    <a:pt x="3926" y="8002"/>
                    <a:pt x="3926" y="6713"/>
                  </a:cubicBezTo>
                  <a:cubicBezTo>
                    <a:pt x="3926" y="6325"/>
                    <a:pt x="4009" y="5964"/>
                    <a:pt x="4189" y="5631"/>
                  </a:cubicBezTo>
                  <a:cubicBezTo>
                    <a:pt x="4203" y="5589"/>
                    <a:pt x="4203" y="5534"/>
                    <a:pt x="4189" y="5493"/>
                  </a:cubicBezTo>
                  <a:lnTo>
                    <a:pt x="3995" y="4827"/>
                  </a:lnTo>
                  <a:lnTo>
                    <a:pt x="4771" y="4827"/>
                  </a:lnTo>
                  <a:cubicBezTo>
                    <a:pt x="4813" y="4827"/>
                    <a:pt x="4854" y="4813"/>
                    <a:pt x="4882" y="4785"/>
                  </a:cubicBezTo>
                  <a:cubicBezTo>
                    <a:pt x="5091" y="4633"/>
                    <a:pt x="5326" y="4522"/>
                    <a:pt x="5562" y="4439"/>
                  </a:cubicBezTo>
                  <a:cubicBezTo>
                    <a:pt x="5659" y="4411"/>
                    <a:pt x="5714" y="4300"/>
                    <a:pt x="5686" y="4202"/>
                  </a:cubicBezTo>
                  <a:cubicBezTo>
                    <a:pt x="5664" y="4123"/>
                    <a:pt x="5584" y="4071"/>
                    <a:pt x="5503" y="4071"/>
                  </a:cubicBezTo>
                  <a:cubicBezTo>
                    <a:pt x="5485" y="4071"/>
                    <a:pt x="5468" y="4073"/>
                    <a:pt x="5451" y="4078"/>
                  </a:cubicBezTo>
                  <a:cubicBezTo>
                    <a:pt x="5202" y="4175"/>
                    <a:pt x="4952" y="4286"/>
                    <a:pt x="4743" y="4439"/>
                  </a:cubicBezTo>
                  <a:lnTo>
                    <a:pt x="4743" y="763"/>
                  </a:lnTo>
                  <a:cubicBezTo>
                    <a:pt x="4743" y="334"/>
                    <a:pt x="4397" y="1"/>
                    <a:pt x="3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a:extLst>
                <a:ext uri="{FF2B5EF4-FFF2-40B4-BE49-F238E27FC236}">
                  <a16:creationId xmlns:a16="http://schemas.microsoft.com/office/drawing/2014/main" id="{500D7E23-E9E0-6B45-C9F6-6F466D3804CE}"/>
                </a:ext>
              </a:extLst>
            </p:cNvPr>
            <p:cNvSpPr/>
            <p:nvPr/>
          </p:nvSpPr>
          <p:spPr>
            <a:xfrm>
              <a:off x="1865390" y="3011727"/>
              <a:ext cx="66183" cy="17881"/>
            </a:xfrm>
            <a:custGeom>
              <a:avLst/>
              <a:gdLst/>
              <a:ahLst/>
              <a:cxnLst/>
              <a:rect l="l" t="t" r="r" b="b"/>
              <a:pathLst>
                <a:path w="1388" h="375" extrusionOk="0">
                  <a:moveTo>
                    <a:pt x="195" y="1"/>
                  </a:moveTo>
                  <a:cubicBezTo>
                    <a:pt x="84" y="1"/>
                    <a:pt x="1" y="84"/>
                    <a:pt x="1" y="195"/>
                  </a:cubicBezTo>
                  <a:cubicBezTo>
                    <a:pt x="1" y="292"/>
                    <a:pt x="84" y="375"/>
                    <a:pt x="195" y="375"/>
                  </a:cubicBezTo>
                  <a:lnTo>
                    <a:pt x="1193" y="375"/>
                  </a:lnTo>
                  <a:cubicBezTo>
                    <a:pt x="1304" y="375"/>
                    <a:pt x="1388" y="292"/>
                    <a:pt x="1388" y="195"/>
                  </a:cubicBezTo>
                  <a:cubicBezTo>
                    <a:pt x="1388" y="84"/>
                    <a:pt x="130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a:extLst>
                <a:ext uri="{FF2B5EF4-FFF2-40B4-BE49-F238E27FC236}">
                  <a16:creationId xmlns:a16="http://schemas.microsoft.com/office/drawing/2014/main" id="{43D4F740-C1A2-8CC5-9ECD-209297F3FDC2}"/>
                </a:ext>
              </a:extLst>
            </p:cNvPr>
            <p:cNvSpPr/>
            <p:nvPr/>
          </p:nvSpPr>
          <p:spPr>
            <a:xfrm>
              <a:off x="2021458" y="2918982"/>
              <a:ext cx="136896" cy="160261"/>
            </a:xfrm>
            <a:custGeom>
              <a:avLst/>
              <a:gdLst/>
              <a:ahLst/>
              <a:cxnLst/>
              <a:rect l="l" t="t" r="r" b="b"/>
              <a:pathLst>
                <a:path w="2871" h="3361" extrusionOk="0">
                  <a:moveTo>
                    <a:pt x="1055" y="2251"/>
                  </a:moveTo>
                  <a:cubicBezTo>
                    <a:pt x="1262" y="2251"/>
                    <a:pt x="1415" y="2403"/>
                    <a:pt x="1415" y="2612"/>
                  </a:cubicBezTo>
                  <a:lnTo>
                    <a:pt x="1415" y="2625"/>
                  </a:lnTo>
                  <a:cubicBezTo>
                    <a:pt x="1415" y="2819"/>
                    <a:pt x="1262" y="2986"/>
                    <a:pt x="1055" y="2986"/>
                  </a:cubicBezTo>
                  <a:lnTo>
                    <a:pt x="735" y="2986"/>
                  </a:lnTo>
                  <a:cubicBezTo>
                    <a:pt x="528" y="2986"/>
                    <a:pt x="374" y="2819"/>
                    <a:pt x="374" y="2625"/>
                  </a:cubicBezTo>
                  <a:lnTo>
                    <a:pt x="374" y="2612"/>
                  </a:lnTo>
                  <a:cubicBezTo>
                    <a:pt x="374" y="2403"/>
                    <a:pt x="528" y="2251"/>
                    <a:pt x="735" y="2251"/>
                  </a:cubicBezTo>
                  <a:close/>
                  <a:moveTo>
                    <a:pt x="1604" y="1"/>
                  </a:moveTo>
                  <a:cubicBezTo>
                    <a:pt x="1591" y="1"/>
                    <a:pt x="1579" y="2"/>
                    <a:pt x="1567" y="4"/>
                  </a:cubicBezTo>
                  <a:cubicBezTo>
                    <a:pt x="1471" y="32"/>
                    <a:pt x="1415" y="101"/>
                    <a:pt x="1415" y="199"/>
                  </a:cubicBezTo>
                  <a:lnTo>
                    <a:pt x="1415" y="1974"/>
                  </a:lnTo>
                  <a:cubicBezTo>
                    <a:pt x="1317" y="1904"/>
                    <a:pt x="1193" y="1876"/>
                    <a:pt x="1055" y="1876"/>
                  </a:cubicBezTo>
                  <a:lnTo>
                    <a:pt x="735" y="1876"/>
                  </a:lnTo>
                  <a:cubicBezTo>
                    <a:pt x="333" y="1876"/>
                    <a:pt x="1" y="2209"/>
                    <a:pt x="1" y="2612"/>
                  </a:cubicBezTo>
                  <a:lnTo>
                    <a:pt x="1" y="2625"/>
                  </a:lnTo>
                  <a:cubicBezTo>
                    <a:pt x="1" y="3028"/>
                    <a:pt x="333" y="3361"/>
                    <a:pt x="735" y="3361"/>
                  </a:cubicBezTo>
                  <a:lnTo>
                    <a:pt x="1055" y="3361"/>
                  </a:lnTo>
                  <a:cubicBezTo>
                    <a:pt x="1456" y="3361"/>
                    <a:pt x="1789" y="3028"/>
                    <a:pt x="1789" y="2625"/>
                  </a:cubicBezTo>
                  <a:lnTo>
                    <a:pt x="1789" y="2612"/>
                  </a:lnTo>
                  <a:lnTo>
                    <a:pt x="1789" y="615"/>
                  </a:lnTo>
                  <a:cubicBezTo>
                    <a:pt x="1872" y="670"/>
                    <a:pt x="1983" y="726"/>
                    <a:pt x="2108" y="767"/>
                  </a:cubicBezTo>
                  <a:cubicBezTo>
                    <a:pt x="2399" y="850"/>
                    <a:pt x="2469" y="1058"/>
                    <a:pt x="2469" y="1072"/>
                  </a:cubicBezTo>
                  <a:lnTo>
                    <a:pt x="2482" y="1099"/>
                  </a:lnTo>
                  <a:cubicBezTo>
                    <a:pt x="2519" y="1185"/>
                    <a:pt x="2598" y="1227"/>
                    <a:pt x="2683" y="1227"/>
                  </a:cubicBezTo>
                  <a:cubicBezTo>
                    <a:pt x="2695" y="1227"/>
                    <a:pt x="2707" y="1226"/>
                    <a:pt x="2719" y="1225"/>
                  </a:cubicBezTo>
                  <a:cubicBezTo>
                    <a:pt x="2815" y="1183"/>
                    <a:pt x="2871" y="1086"/>
                    <a:pt x="2830" y="989"/>
                  </a:cubicBezTo>
                  <a:lnTo>
                    <a:pt x="2830" y="961"/>
                  </a:lnTo>
                  <a:cubicBezTo>
                    <a:pt x="2787" y="822"/>
                    <a:pt x="2608" y="531"/>
                    <a:pt x="2219" y="406"/>
                  </a:cubicBezTo>
                  <a:cubicBezTo>
                    <a:pt x="1914" y="310"/>
                    <a:pt x="1776" y="115"/>
                    <a:pt x="1761" y="88"/>
                  </a:cubicBezTo>
                  <a:cubicBezTo>
                    <a:pt x="1727" y="30"/>
                    <a:pt x="1664" y="1"/>
                    <a:pt x="1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a:extLst>
                <a:ext uri="{FF2B5EF4-FFF2-40B4-BE49-F238E27FC236}">
                  <a16:creationId xmlns:a16="http://schemas.microsoft.com/office/drawing/2014/main" id="{4F1702A0-3CC8-31AC-7B77-1F1748796674}"/>
                </a:ext>
              </a:extLst>
            </p:cNvPr>
            <p:cNvSpPr/>
            <p:nvPr/>
          </p:nvSpPr>
          <p:spPr>
            <a:xfrm>
              <a:off x="1821759" y="2757144"/>
              <a:ext cx="54263" cy="54930"/>
            </a:xfrm>
            <a:custGeom>
              <a:avLst/>
              <a:gdLst/>
              <a:ahLst/>
              <a:cxnLst/>
              <a:rect l="l" t="t" r="r" b="b"/>
              <a:pathLst>
                <a:path w="1138" h="1152" extrusionOk="0">
                  <a:moveTo>
                    <a:pt x="777" y="375"/>
                  </a:moveTo>
                  <a:lnTo>
                    <a:pt x="777" y="777"/>
                  </a:lnTo>
                  <a:lnTo>
                    <a:pt x="361" y="777"/>
                  </a:lnTo>
                  <a:lnTo>
                    <a:pt x="361" y="375"/>
                  </a:lnTo>
                  <a:close/>
                  <a:moveTo>
                    <a:pt x="361" y="0"/>
                  </a:moveTo>
                  <a:cubicBezTo>
                    <a:pt x="152" y="0"/>
                    <a:pt x="0" y="167"/>
                    <a:pt x="0" y="361"/>
                  </a:cubicBezTo>
                  <a:lnTo>
                    <a:pt x="0" y="777"/>
                  </a:lnTo>
                  <a:cubicBezTo>
                    <a:pt x="0" y="985"/>
                    <a:pt x="152" y="1152"/>
                    <a:pt x="361" y="1152"/>
                  </a:cubicBezTo>
                  <a:lnTo>
                    <a:pt x="777" y="1152"/>
                  </a:lnTo>
                  <a:cubicBezTo>
                    <a:pt x="971" y="1152"/>
                    <a:pt x="1138" y="985"/>
                    <a:pt x="1138" y="777"/>
                  </a:cubicBezTo>
                  <a:lnTo>
                    <a:pt x="1138" y="361"/>
                  </a:lnTo>
                  <a:cubicBezTo>
                    <a:pt x="1138" y="167"/>
                    <a:pt x="971" y="0"/>
                    <a:pt x="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a:extLst>
                <a:ext uri="{FF2B5EF4-FFF2-40B4-BE49-F238E27FC236}">
                  <a16:creationId xmlns:a16="http://schemas.microsoft.com/office/drawing/2014/main" id="{62B038D6-0C78-52F0-4AF1-1C357D489FD4}"/>
                </a:ext>
              </a:extLst>
            </p:cNvPr>
            <p:cNvSpPr/>
            <p:nvPr/>
          </p:nvSpPr>
          <p:spPr>
            <a:xfrm>
              <a:off x="1821759" y="2825904"/>
              <a:ext cx="54263" cy="54978"/>
            </a:xfrm>
            <a:custGeom>
              <a:avLst/>
              <a:gdLst/>
              <a:ahLst/>
              <a:cxnLst/>
              <a:rect l="l" t="t" r="r" b="b"/>
              <a:pathLst>
                <a:path w="1138" h="1153" extrusionOk="0">
                  <a:moveTo>
                    <a:pt x="777" y="376"/>
                  </a:moveTo>
                  <a:lnTo>
                    <a:pt x="777" y="777"/>
                  </a:lnTo>
                  <a:lnTo>
                    <a:pt x="361" y="777"/>
                  </a:lnTo>
                  <a:lnTo>
                    <a:pt x="361" y="376"/>
                  </a:lnTo>
                  <a:close/>
                  <a:moveTo>
                    <a:pt x="361" y="1"/>
                  </a:moveTo>
                  <a:cubicBezTo>
                    <a:pt x="152" y="1"/>
                    <a:pt x="0" y="167"/>
                    <a:pt x="0" y="376"/>
                  </a:cubicBezTo>
                  <a:lnTo>
                    <a:pt x="0" y="792"/>
                  </a:lnTo>
                  <a:cubicBezTo>
                    <a:pt x="0" y="986"/>
                    <a:pt x="152" y="1152"/>
                    <a:pt x="361" y="1152"/>
                  </a:cubicBezTo>
                  <a:lnTo>
                    <a:pt x="777" y="1152"/>
                  </a:lnTo>
                  <a:cubicBezTo>
                    <a:pt x="971" y="1152"/>
                    <a:pt x="1138" y="986"/>
                    <a:pt x="1138" y="792"/>
                  </a:cubicBezTo>
                  <a:lnTo>
                    <a:pt x="1138" y="376"/>
                  </a:lnTo>
                  <a:cubicBezTo>
                    <a:pt x="1138" y="167"/>
                    <a:pt x="971" y="1"/>
                    <a:pt x="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a:extLst>
                <a:ext uri="{FF2B5EF4-FFF2-40B4-BE49-F238E27FC236}">
                  <a16:creationId xmlns:a16="http://schemas.microsoft.com/office/drawing/2014/main" id="{99377911-42B2-368C-EE9C-023B4A6A282F}"/>
                </a:ext>
              </a:extLst>
            </p:cNvPr>
            <p:cNvSpPr/>
            <p:nvPr/>
          </p:nvSpPr>
          <p:spPr>
            <a:xfrm>
              <a:off x="1821759" y="2894664"/>
              <a:ext cx="54263" cy="54263"/>
            </a:xfrm>
            <a:custGeom>
              <a:avLst/>
              <a:gdLst/>
              <a:ahLst/>
              <a:cxnLst/>
              <a:rect l="l" t="t" r="r" b="b"/>
              <a:pathLst>
                <a:path w="1138" h="1138" extrusionOk="0">
                  <a:moveTo>
                    <a:pt x="777" y="376"/>
                  </a:moveTo>
                  <a:lnTo>
                    <a:pt x="777" y="777"/>
                  </a:lnTo>
                  <a:lnTo>
                    <a:pt x="361" y="777"/>
                  </a:lnTo>
                  <a:lnTo>
                    <a:pt x="361" y="376"/>
                  </a:lnTo>
                  <a:close/>
                  <a:moveTo>
                    <a:pt x="361" y="1"/>
                  </a:moveTo>
                  <a:cubicBezTo>
                    <a:pt x="152" y="1"/>
                    <a:pt x="0" y="167"/>
                    <a:pt x="0" y="361"/>
                  </a:cubicBezTo>
                  <a:lnTo>
                    <a:pt x="0" y="777"/>
                  </a:lnTo>
                  <a:cubicBezTo>
                    <a:pt x="0" y="986"/>
                    <a:pt x="152" y="1138"/>
                    <a:pt x="361" y="1138"/>
                  </a:cubicBezTo>
                  <a:lnTo>
                    <a:pt x="777" y="1138"/>
                  </a:lnTo>
                  <a:cubicBezTo>
                    <a:pt x="971" y="1138"/>
                    <a:pt x="1138" y="986"/>
                    <a:pt x="1138" y="777"/>
                  </a:cubicBezTo>
                  <a:lnTo>
                    <a:pt x="1138" y="361"/>
                  </a:lnTo>
                  <a:cubicBezTo>
                    <a:pt x="1138" y="167"/>
                    <a:pt x="971" y="1"/>
                    <a:pt x="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a:extLst>
                <a:ext uri="{FF2B5EF4-FFF2-40B4-BE49-F238E27FC236}">
                  <a16:creationId xmlns:a16="http://schemas.microsoft.com/office/drawing/2014/main" id="{94589A4E-1CB2-B3F8-4A3C-243ED6BE73C4}"/>
                </a:ext>
              </a:extLst>
            </p:cNvPr>
            <p:cNvSpPr/>
            <p:nvPr/>
          </p:nvSpPr>
          <p:spPr>
            <a:xfrm>
              <a:off x="1890519" y="2894664"/>
              <a:ext cx="54930" cy="54263"/>
            </a:xfrm>
            <a:custGeom>
              <a:avLst/>
              <a:gdLst/>
              <a:ahLst/>
              <a:cxnLst/>
              <a:rect l="l" t="t" r="r" b="b"/>
              <a:pathLst>
                <a:path w="1152" h="1138" extrusionOk="0">
                  <a:moveTo>
                    <a:pt x="777" y="376"/>
                  </a:moveTo>
                  <a:lnTo>
                    <a:pt x="777" y="777"/>
                  </a:lnTo>
                  <a:lnTo>
                    <a:pt x="375" y="777"/>
                  </a:lnTo>
                  <a:lnTo>
                    <a:pt x="375" y="376"/>
                  </a:lnTo>
                  <a:close/>
                  <a:moveTo>
                    <a:pt x="375" y="1"/>
                  </a:moveTo>
                  <a:cubicBezTo>
                    <a:pt x="167" y="1"/>
                    <a:pt x="1" y="167"/>
                    <a:pt x="1" y="361"/>
                  </a:cubicBezTo>
                  <a:lnTo>
                    <a:pt x="1" y="777"/>
                  </a:lnTo>
                  <a:cubicBezTo>
                    <a:pt x="1" y="986"/>
                    <a:pt x="167" y="1138"/>
                    <a:pt x="375" y="1138"/>
                  </a:cubicBezTo>
                  <a:lnTo>
                    <a:pt x="791" y="1138"/>
                  </a:lnTo>
                  <a:cubicBezTo>
                    <a:pt x="985" y="1138"/>
                    <a:pt x="1151" y="986"/>
                    <a:pt x="1151" y="777"/>
                  </a:cubicBezTo>
                  <a:lnTo>
                    <a:pt x="1151" y="361"/>
                  </a:lnTo>
                  <a:cubicBezTo>
                    <a:pt x="1151" y="167"/>
                    <a:pt x="985"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a:extLst>
                <a:ext uri="{FF2B5EF4-FFF2-40B4-BE49-F238E27FC236}">
                  <a16:creationId xmlns:a16="http://schemas.microsoft.com/office/drawing/2014/main" id="{547DC353-9032-28ED-0B1E-7FF24034B366}"/>
                </a:ext>
              </a:extLst>
            </p:cNvPr>
            <p:cNvSpPr/>
            <p:nvPr/>
          </p:nvSpPr>
          <p:spPr>
            <a:xfrm>
              <a:off x="1890519" y="2757144"/>
              <a:ext cx="89977" cy="123736"/>
            </a:xfrm>
            <a:custGeom>
              <a:avLst/>
              <a:gdLst/>
              <a:ahLst/>
              <a:cxnLst/>
              <a:rect l="l" t="t" r="r" b="b"/>
              <a:pathLst>
                <a:path w="1887" h="2595" extrusionOk="0">
                  <a:moveTo>
                    <a:pt x="1512" y="375"/>
                  </a:moveTo>
                  <a:lnTo>
                    <a:pt x="1512" y="2219"/>
                  </a:lnTo>
                  <a:lnTo>
                    <a:pt x="375" y="2219"/>
                  </a:lnTo>
                  <a:lnTo>
                    <a:pt x="375" y="375"/>
                  </a:lnTo>
                  <a:close/>
                  <a:moveTo>
                    <a:pt x="375" y="0"/>
                  </a:moveTo>
                  <a:cubicBezTo>
                    <a:pt x="167" y="0"/>
                    <a:pt x="1" y="167"/>
                    <a:pt x="1" y="361"/>
                  </a:cubicBezTo>
                  <a:lnTo>
                    <a:pt x="1" y="2234"/>
                  </a:lnTo>
                  <a:cubicBezTo>
                    <a:pt x="1" y="2428"/>
                    <a:pt x="167" y="2594"/>
                    <a:pt x="375" y="2594"/>
                  </a:cubicBezTo>
                  <a:lnTo>
                    <a:pt x="1512" y="2594"/>
                  </a:lnTo>
                  <a:cubicBezTo>
                    <a:pt x="1720" y="2594"/>
                    <a:pt x="1887" y="2428"/>
                    <a:pt x="1887" y="2234"/>
                  </a:cubicBezTo>
                  <a:lnTo>
                    <a:pt x="1887" y="361"/>
                  </a:lnTo>
                  <a:cubicBezTo>
                    <a:pt x="1887" y="167"/>
                    <a:pt x="1720" y="0"/>
                    <a:pt x="1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a:extLst>
                <a:ext uri="{FF2B5EF4-FFF2-40B4-BE49-F238E27FC236}">
                  <a16:creationId xmlns:a16="http://schemas.microsoft.com/office/drawing/2014/main" id="{A9B5C3F9-DAD4-8157-C46A-59FE5D9FAD9D}"/>
                </a:ext>
              </a:extLst>
            </p:cNvPr>
            <p:cNvSpPr/>
            <p:nvPr/>
          </p:nvSpPr>
          <p:spPr>
            <a:xfrm>
              <a:off x="2078965" y="2874636"/>
              <a:ext cx="19884" cy="17499"/>
            </a:xfrm>
            <a:custGeom>
              <a:avLst/>
              <a:gdLst/>
              <a:ahLst/>
              <a:cxnLst/>
              <a:rect l="l" t="t" r="r" b="b"/>
              <a:pathLst>
                <a:path w="417" h="367" extrusionOk="0">
                  <a:moveTo>
                    <a:pt x="215" y="0"/>
                  </a:moveTo>
                  <a:cubicBezTo>
                    <a:pt x="179" y="0"/>
                    <a:pt x="143" y="11"/>
                    <a:pt x="111" y="32"/>
                  </a:cubicBezTo>
                  <a:cubicBezTo>
                    <a:pt x="28" y="88"/>
                    <a:pt x="1" y="199"/>
                    <a:pt x="56" y="282"/>
                  </a:cubicBezTo>
                  <a:cubicBezTo>
                    <a:pt x="92" y="336"/>
                    <a:pt x="157" y="366"/>
                    <a:pt x="221" y="366"/>
                  </a:cubicBezTo>
                  <a:cubicBezTo>
                    <a:pt x="256" y="366"/>
                    <a:pt x="291" y="357"/>
                    <a:pt x="320" y="338"/>
                  </a:cubicBezTo>
                  <a:cubicBezTo>
                    <a:pt x="403" y="282"/>
                    <a:pt x="417" y="171"/>
                    <a:pt x="361" y="88"/>
                  </a:cubicBezTo>
                  <a:cubicBezTo>
                    <a:pt x="327" y="28"/>
                    <a:pt x="272"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37">
            <a:extLst>
              <a:ext uri="{FF2B5EF4-FFF2-40B4-BE49-F238E27FC236}">
                <a16:creationId xmlns:a16="http://schemas.microsoft.com/office/drawing/2014/main" id="{5BD4DE4E-FADD-E68B-EEDC-061A933B7E9A}"/>
              </a:ext>
            </a:extLst>
          </p:cNvPr>
          <p:cNvGrpSpPr/>
          <p:nvPr/>
        </p:nvGrpSpPr>
        <p:grpSpPr>
          <a:xfrm>
            <a:off x="1711730" y="3598782"/>
            <a:ext cx="451745" cy="451038"/>
            <a:chOff x="2512742" y="2686382"/>
            <a:chExt cx="451745" cy="451038"/>
          </a:xfrm>
        </p:grpSpPr>
        <p:sp>
          <p:nvSpPr>
            <p:cNvPr id="764" name="Google Shape;764;p37">
              <a:extLst>
                <a:ext uri="{FF2B5EF4-FFF2-40B4-BE49-F238E27FC236}">
                  <a16:creationId xmlns:a16="http://schemas.microsoft.com/office/drawing/2014/main" id="{56496F05-E67C-9A35-A747-6A649D3D26F9}"/>
                </a:ext>
              </a:extLst>
            </p:cNvPr>
            <p:cNvSpPr/>
            <p:nvPr/>
          </p:nvSpPr>
          <p:spPr>
            <a:xfrm>
              <a:off x="2512742" y="2800345"/>
              <a:ext cx="101278" cy="116870"/>
            </a:xfrm>
            <a:custGeom>
              <a:avLst/>
              <a:gdLst/>
              <a:ahLst/>
              <a:cxnLst/>
              <a:rect l="l" t="t" r="r" b="b"/>
              <a:pathLst>
                <a:path w="2124" h="2451" extrusionOk="0">
                  <a:moveTo>
                    <a:pt x="792" y="1674"/>
                  </a:moveTo>
                  <a:cubicBezTo>
                    <a:pt x="903" y="1674"/>
                    <a:pt x="999" y="1771"/>
                    <a:pt x="999" y="1882"/>
                  </a:cubicBezTo>
                  <a:cubicBezTo>
                    <a:pt x="999" y="1993"/>
                    <a:pt x="903" y="2076"/>
                    <a:pt x="792" y="2076"/>
                  </a:cubicBezTo>
                  <a:lnTo>
                    <a:pt x="583" y="2076"/>
                  </a:lnTo>
                  <a:cubicBezTo>
                    <a:pt x="472" y="2076"/>
                    <a:pt x="376" y="1993"/>
                    <a:pt x="376" y="1882"/>
                  </a:cubicBezTo>
                  <a:cubicBezTo>
                    <a:pt x="376" y="1771"/>
                    <a:pt x="472" y="1674"/>
                    <a:pt x="583" y="1674"/>
                  </a:cubicBezTo>
                  <a:close/>
                  <a:moveTo>
                    <a:pt x="1177" y="1"/>
                  </a:moveTo>
                  <a:cubicBezTo>
                    <a:pt x="1160" y="1"/>
                    <a:pt x="1142" y="4"/>
                    <a:pt x="1125" y="10"/>
                  </a:cubicBezTo>
                  <a:cubicBezTo>
                    <a:pt x="1055" y="24"/>
                    <a:pt x="999" y="107"/>
                    <a:pt x="999" y="190"/>
                  </a:cubicBezTo>
                  <a:lnTo>
                    <a:pt x="999" y="1341"/>
                  </a:lnTo>
                  <a:cubicBezTo>
                    <a:pt x="931" y="1313"/>
                    <a:pt x="861" y="1300"/>
                    <a:pt x="792" y="1300"/>
                  </a:cubicBezTo>
                  <a:lnTo>
                    <a:pt x="583" y="1300"/>
                  </a:lnTo>
                  <a:cubicBezTo>
                    <a:pt x="278" y="1300"/>
                    <a:pt x="15" y="1549"/>
                    <a:pt x="1" y="1855"/>
                  </a:cubicBezTo>
                  <a:cubicBezTo>
                    <a:pt x="1" y="2187"/>
                    <a:pt x="250" y="2450"/>
                    <a:pt x="583" y="2450"/>
                  </a:cubicBezTo>
                  <a:lnTo>
                    <a:pt x="792" y="2450"/>
                  </a:lnTo>
                  <a:cubicBezTo>
                    <a:pt x="1110" y="2450"/>
                    <a:pt x="1360" y="2187"/>
                    <a:pt x="1360" y="1882"/>
                  </a:cubicBezTo>
                  <a:lnTo>
                    <a:pt x="1360" y="579"/>
                  </a:lnTo>
                  <a:cubicBezTo>
                    <a:pt x="1402" y="606"/>
                    <a:pt x="1458" y="620"/>
                    <a:pt x="1513" y="647"/>
                  </a:cubicBezTo>
                  <a:cubicBezTo>
                    <a:pt x="1679" y="690"/>
                    <a:pt x="1720" y="814"/>
                    <a:pt x="1720" y="814"/>
                  </a:cubicBezTo>
                  <a:cubicBezTo>
                    <a:pt x="1720" y="814"/>
                    <a:pt x="1735" y="828"/>
                    <a:pt x="1735" y="842"/>
                  </a:cubicBezTo>
                  <a:cubicBezTo>
                    <a:pt x="1768" y="919"/>
                    <a:pt x="1836" y="961"/>
                    <a:pt x="1904" y="961"/>
                  </a:cubicBezTo>
                  <a:cubicBezTo>
                    <a:pt x="1922" y="961"/>
                    <a:pt x="1940" y="958"/>
                    <a:pt x="1957" y="953"/>
                  </a:cubicBezTo>
                  <a:lnTo>
                    <a:pt x="1970" y="953"/>
                  </a:lnTo>
                  <a:cubicBezTo>
                    <a:pt x="2068" y="925"/>
                    <a:pt x="2123" y="814"/>
                    <a:pt x="2081" y="717"/>
                  </a:cubicBezTo>
                  <a:cubicBezTo>
                    <a:pt x="2081" y="703"/>
                    <a:pt x="2053" y="620"/>
                    <a:pt x="1985" y="537"/>
                  </a:cubicBezTo>
                  <a:cubicBezTo>
                    <a:pt x="1901" y="426"/>
                    <a:pt x="1776" y="342"/>
                    <a:pt x="1624" y="287"/>
                  </a:cubicBezTo>
                  <a:cubicBezTo>
                    <a:pt x="1430" y="231"/>
                    <a:pt x="1347" y="107"/>
                    <a:pt x="1332" y="93"/>
                  </a:cubicBezTo>
                  <a:cubicBezTo>
                    <a:pt x="1300" y="39"/>
                    <a:pt x="1241" y="1"/>
                    <a:pt x="1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a:extLst>
                <a:ext uri="{FF2B5EF4-FFF2-40B4-BE49-F238E27FC236}">
                  <a16:creationId xmlns:a16="http://schemas.microsoft.com/office/drawing/2014/main" id="{77DD5E31-B9D1-A140-8DB1-AF084A53BB37}"/>
                </a:ext>
              </a:extLst>
            </p:cNvPr>
            <p:cNvSpPr/>
            <p:nvPr/>
          </p:nvSpPr>
          <p:spPr>
            <a:xfrm>
              <a:off x="2815628" y="2957129"/>
              <a:ext cx="126359" cy="147863"/>
            </a:xfrm>
            <a:custGeom>
              <a:avLst/>
              <a:gdLst/>
              <a:ahLst/>
              <a:cxnLst/>
              <a:rect l="l" t="t" r="r" b="b"/>
              <a:pathLst>
                <a:path w="2650" h="3101" extrusionOk="0">
                  <a:moveTo>
                    <a:pt x="986" y="2075"/>
                  </a:moveTo>
                  <a:cubicBezTo>
                    <a:pt x="1165" y="2075"/>
                    <a:pt x="1304" y="2228"/>
                    <a:pt x="1304" y="2407"/>
                  </a:cubicBezTo>
                  <a:cubicBezTo>
                    <a:pt x="1304" y="2588"/>
                    <a:pt x="1165" y="2727"/>
                    <a:pt x="986" y="2727"/>
                  </a:cubicBezTo>
                  <a:lnTo>
                    <a:pt x="708" y="2727"/>
                  </a:lnTo>
                  <a:cubicBezTo>
                    <a:pt x="527" y="2727"/>
                    <a:pt x="375" y="2588"/>
                    <a:pt x="375" y="2407"/>
                  </a:cubicBezTo>
                  <a:cubicBezTo>
                    <a:pt x="375" y="2228"/>
                    <a:pt x="527" y="2075"/>
                    <a:pt x="708" y="2075"/>
                  </a:cubicBezTo>
                  <a:close/>
                  <a:moveTo>
                    <a:pt x="1496" y="0"/>
                  </a:moveTo>
                  <a:cubicBezTo>
                    <a:pt x="1478" y="0"/>
                    <a:pt x="1461" y="3"/>
                    <a:pt x="1443" y="9"/>
                  </a:cubicBezTo>
                  <a:cubicBezTo>
                    <a:pt x="1359" y="22"/>
                    <a:pt x="1304" y="105"/>
                    <a:pt x="1304" y="189"/>
                  </a:cubicBezTo>
                  <a:lnTo>
                    <a:pt x="1304" y="1797"/>
                  </a:lnTo>
                  <a:cubicBezTo>
                    <a:pt x="1207" y="1742"/>
                    <a:pt x="1096" y="1714"/>
                    <a:pt x="986" y="1714"/>
                  </a:cubicBezTo>
                  <a:lnTo>
                    <a:pt x="722" y="1714"/>
                  </a:lnTo>
                  <a:cubicBezTo>
                    <a:pt x="333" y="1714"/>
                    <a:pt x="15" y="2006"/>
                    <a:pt x="15" y="2394"/>
                  </a:cubicBezTo>
                  <a:cubicBezTo>
                    <a:pt x="0" y="2782"/>
                    <a:pt x="320" y="3101"/>
                    <a:pt x="708" y="3101"/>
                  </a:cubicBezTo>
                  <a:lnTo>
                    <a:pt x="986" y="3101"/>
                  </a:lnTo>
                  <a:cubicBezTo>
                    <a:pt x="1374" y="3101"/>
                    <a:pt x="1679" y="2782"/>
                    <a:pt x="1679" y="2407"/>
                  </a:cubicBezTo>
                  <a:lnTo>
                    <a:pt x="1679" y="605"/>
                  </a:lnTo>
                  <a:cubicBezTo>
                    <a:pt x="1762" y="647"/>
                    <a:pt x="1845" y="688"/>
                    <a:pt x="1956" y="730"/>
                  </a:cubicBezTo>
                  <a:cubicBezTo>
                    <a:pt x="2206" y="813"/>
                    <a:pt x="2275" y="993"/>
                    <a:pt x="2275" y="993"/>
                  </a:cubicBezTo>
                  <a:cubicBezTo>
                    <a:pt x="2298" y="1074"/>
                    <a:pt x="2368" y="1125"/>
                    <a:pt x="2446" y="1125"/>
                  </a:cubicBezTo>
                  <a:cubicBezTo>
                    <a:pt x="2463" y="1125"/>
                    <a:pt x="2480" y="1123"/>
                    <a:pt x="2497" y="1118"/>
                  </a:cubicBezTo>
                  <a:cubicBezTo>
                    <a:pt x="2594" y="1091"/>
                    <a:pt x="2650" y="993"/>
                    <a:pt x="2622" y="896"/>
                  </a:cubicBezTo>
                  <a:cubicBezTo>
                    <a:pt x="2594" y="758"/>
                    <a:pt x="2428" y="480"/>
                    <a:pt x="2067" y="369"/>
                  </a:cubicBezTo>
                  <a:cubicBezTo>
                    <a:pt x="1790" y="286"/>
                    <a:pt x="1665" y="105"/>
                    <a:pt x="1651" y="92"/>
                  </a:cubicBezTo>
                  <a:cubicBezTo>
                    <a:pt x="1618" y="37"/>
                    <a:pt x="1560" y="0"/>
                    <a:pt x="1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a:extLst>
                <a:ext uri="{FF2B5EF4-FFF2-40B4-BE49-F238E27FC236}">
                  <a16:creationId xmlns:a16="http://schemas.microsoft.com/office/drawing/2014/main" id="{FA9ADC82-9F81-A094-2202-B67A5D4FEE4D}"/>
                </a:ext>
              </a:extLst>
            </p:cNvPr>
            <p:cNvSpPr/>
            <p:nvPr/>
          </p:nvSpPr>
          <p:spPr>
            <a:xfrm>
              <a:off x="2518035" y="3003048"/>
              <a:ext cx="62893" cy="85447"/>
            </a:xfrm>
            <a:custGeom>
              <a:avLst/>
              <a:gdLst/>
              <a:ahLst/>
              <a:cxnLst/>
              <a:rect l="l" t="t" r="r" b="b"/>
              <a:pathLst>
                <a:path w="1319" h="1792" extrusionOk="0">
                  <a:moveTo>
                    <a:pt x="175" y="1"/>
                  </a:moveTo>
                  <a:cubicBezTo>
                    <a:pt x="87" y="1"/>
                    <a:pt x="14" y="80"/>
                    <a:pt x="1" y="183"/>
                  </a:cubicBezTo>
                  <a:cubicBezTo>
                    <a:pt x="1" y="183"/>
                    <a:pt x="1" y="460"/>
                    <a:pt x="126" y="793"/>
                  </a:cubicBezTo>
                  <a:cubicBezTo>
                    <a:pt x="293" y="1237"/>
                    <a:pt x="598" y="1583"/>
                    <a:pt x="1027" y="1777"/>
                  </a:cubicBezTo>
                  <a:cubicBezTo>
                    <a:pt x="1055" y="1792"/>
                    <a:pt x="1083" y="1792"/>
                    <a:pt x="1110" y="1792"/>
                  </a:cubicBezTo>
                  <a:cubicBezTo>
                    <a:pt x="1180" y="1792"/>
                    <a:pt x="1249" y="1750"/>
                    <a:pt x="1277" y="1681"/>
                  </a:cubicBezTo>
                  <a:cubicBezTo>
                    <a:pt x="1319" y="1598"/>
                    <a:pt x="1277" y="1487"/>
                    <a:pt x="1180" y="1444"/>
                  </a:cubicBezTo>
                  <a:cubicBezTo>
                    <a:pt x="376" y="1056"/>
                    <a:pt x="376" y="224"/>
                    <a:pt x="376" y="183"/>
                  </a:cubicBezTo>
                  <a:cubicBezTo>
                    <a:pt x="376" y="85"/>
                    <a:pt x="306" y="2"/>
                    <a:pt x="195" y="2"/>
                  </a:cubicBezTo>
                  <a:cubicBezTo>
                    <a:pt x="188" y="1"/>
                    <a:pt x="181"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a:extLst>
                <a:ext uri="{FF2B5EF4-FFF2-40B4-BE49-F238E27FC236}">
                  <a16:creationId xmlns:a16="http://schemas.microsoft.com/office/drawing/2014/main" id="{FA236D8A-9DA4-0677-27A7-1FB71C77A7D4}"/>
                </a:ext>
              </a:extLst>
            </p:cNvPr>
            <p:cNvSpPr/>
            <p:nvPr/>
          </p:nvSpPr>
          <p:spPr>
            <a:xfrm>
              <a:off x="2881098" y="3073620"/>
              <a:ext cx="55598" cy="63799"/>
            </a:xfrm>
            <a:custGeom>
              <a:avLst/>
              <a:gdLst/>
              <a:ahLst/>
              <a:cxnLst/>
              <a:rect l="l" t="t" r="r" b="b"/>
              <a:pathLst>
                <a:path w="1166" h="1338" extrusionOk="0">
                  <a:moveTo>
                    <a:pt x="963" y="0"/>
                  </a:moveTo>
                  <a:cubicBezTo>
                    <a:pt x="874" y="0"/>
                    <a:pt x="803" y="62"/>
                    <a:pt x="791" y="145"/>
                  </a:cubicBezTo>
                  <a:cubicBezTo>
                    <a:pt x="777" y="159"/>
                    <a:pt x="639" y="796"/>
                    <a:pt x="140" y="991"/>
                  </a:cubicBezTo>
                  <a:cubicBezTo>
                    <a:pt x="42" y="1018"/>
                    <a:pt x="1" y="1129"/>
                    <a:pt x="29" y="1227"/>
                  </a:cubicBezTo>
                  <a:cubicBezTo>
                    <a:pt x="56" y="1296"/>
                    <a:pt x="140" y="1338"/>
                    <a:pt x="208" y="1338"/>
                  </a:cubicBezTo>
                  <a:lnTo>
                    <a:pt x="278" y="1338"/>
                  </a:lnTo>
                  <a:cubicBezTo>
                    <a:pt x="957" y="1074"/>
                    <a:pt x="1138" y="256"/>
                    <a:pt x="1151" y="228"/>
                  </a:cubicBezTo>
                  <a:cubicBezTo>
                    <a:pt x="1166" y="131"/>
                    <a:pt x="1110" y="34"/>
                    <a:pt x="1013" y="7"/>
                  </a:cubicBezTo>
                  <a:cubicBezTo>
                    <a:pt x="996" y="2"/>
                    <a:pt x="979" y="0"/>
                    <a:pt x="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a:extLst>
                <a:ext uri="{FF2B5EF4-FFF2-40B4-BE49-F238E27FC236}">
                  <a16:creationId xmlns:a16="http://schemas.microsoft.com/office/drawing/2014/main" id="{24ABC189-8446-3D54-A8E5-3D40B157F8F9}"/>
                </a:ext>
              </a:extLst>
            </p:cNvPr>
            <p:cNvSpPr/>
            <p:nvPr/>
          </p:nvSpPr>
          <p:spPr>
            <a:xfrm>
              <a:off x="2556420" y="2686382"/>
              <a:ext cx="408067" cy="372353"/>
            </a:xfrm>
            <a:custGeom>
              <a:avLst/>
              <a:gdLst/>
              <a:ahLst/>
              <a:cxnLst/>
              <a:rect l="l" t="t" r="r" b="b"/>
              <a:pathLst>
                <a:path w="8558" h="7809" extrusionOk="0">
                  <a:moveTo>
                    <a:pt x="6810" y="361"/>
                  </a:moveTo>
                  <a:cubicBezTo>
                    <a:pt x="7572" y="361"/>
                    <a:pt x="8182" y="985"/>
                    <a:pt x="8182" y="1748"/>
                  </a:cubicBezTo>
                  <a:lnTo>
                    <a:pt x="8182" y="1873"/>
                  </a:lnTo>
                  <a:cubicBezTo>
                    <a:pt x="8182" y="2636"/>
                    <a:pt x="7572" y="3246"/>
                    <a:pt x="6810" y="3246"/>
                  </a:cubicBezTo>
                  <a:lnTo>
                    <a:pt x="6684" y="3246"/>
                  </a:lnTo>
                  <a:cubicBezTo>
                    <a:pt x="5784" y="3246"/>
                    <a:pt x="5214" y="2442"/>
                    <a:pt x="5312" y="1595"/>
                  </a:cubicBezTo>
                  <a:cubicBezTo>
                    <a:pt x="5381" y="902"/>
                    <a:pt x="5978" y="361"/>
                    <a:pt x="6684" y="361"/>
                  </a:cubicBezTo>
                  <a:close/>
                  <a:moveTo>
                    <a:pt x="4798" y="5271"/>
                  </a:moveTo>
                  <a:cubicBezTo>
                    <a:pt x="5159" y="5271"/>
                    <a:pt x="5464" y="5561"/>
                    <a:pt x="5464" y="5922"/>
                  </a:cubicBezTo>
                  <a:cubicBezTo>
                    <a:pt x="5464" y="6283"/>
                    <a:pt x="5159" y="6574"/>
                    <a:pt x="4798" y="6574"/>
                  </a:cubicBezTo>
                  <a:lnTo>
                    <a:pt x="4341" y="6574"/>
                  </a:lnTo>
                  <a:cubicBezTo>
                    <a:pt x="3981" y="6574"/>
                    <a:pt x="3689" y="6283"/>
                    <a:pt x="3689" y="5922"/>
                  </a:cubicBezTo>
                  <a:cubicBezTo>
                    <a:pt x="3689" y="5561"/>
                    <a:pt x="3981" y="5271"/>
                    <a:pt x="4341" y="5271"/>
                  </a:cubicBezTo>
                  <a:close/>
                  <a:moveTo>
                    <a:pt x="1485" y="6131"/>
                  </a:moveTo>
                  <a:cubicBezTo>
                    <a:pt x="1845" y="6131"/>
                    <a:pt x="2136" y="6421"/>
                    <a:pt x="2136" y="6782"/>
                  </a:cubicBezTo>
                  <a:cubicBezTo>
                    <a:pt x="2136" y="7142"/>
                    <a:pt x="1845" y="7434"/>
                    <a:pt x="1485" y="7434"/>
                  </a:cubicBezTo>
                  <a:lnTo>
                    <a:pt x="1026" y="7434"/>
                  </a:lnTo>
                  <a:cubicBezTo>
                    <a:pt x="666" y="7434"/>
                    <a:pt x="361" y="7142"/>
                    <a:pt x="361" y="6782"/>
                  </a:cubicBezTo>
                  <a:cubicBezTo>
                    <a:pt x="361" y="6421"/>
                    <a:pt x="666" y="6131"/>
                    <a:pt x="1026" y="6131"/>
                  </a:cubicBezTo>
                  <a:close/>
                  <a:moveTo>
                    <a:pt x="6684" y="1"/>
                  </a:moveTo>
                  <a:cubicBezTo>
                    <a:pt x="5825" y="1"/>
                    <a:pt x="5118" y="611"/>
                    <a:pt x="4965" y="1429"/>
                  </a:cubicBezTo>
                  <a:lnTo>
                    <a:pt x="4397" y="1595"/>
                  </a:lnTo>
                  <a:cubicBezTo>
                    <a:pt x="4299" y="1623"/>
                    <a:pt x="4244" y="1721"/>
                    <a:pt x="4271" y="1817"/>
                  </a:cubicBezTo>
                  <a:cubicBezTo>
                    <a:pt x="4294" y="1898"/>
                    <a:pt x="4374" y="1950"/>
                    <a:pt x="4456" y="1950"/>
                  </a:cubicBezTo>
                  <a:cubicBezTo>
                    <a:pt x="4473" y="1950"/>
                    <a:pt x="4491" y="1947"/>
                    <a:pt x="4508" y="1942"/>
                  </a:cubicBezTo>
                  <a:lnTo>
                    <a:pt x="4937" y="1817"/>
                  </a:lnTo>
                  <a:cubicBezTo>
                    <a:pt x="4937" y="2220"/>
                    <a:pt x="5048" y="2608"/>
                    <a:pt x="5284" y="2927"/>
                  </a:cubicBezTo>
                  <a:lnTo>
                    <a:pt x="2511" y="3745"/>
                  </a:lnTo>
                  <a:lnTo>
                    <a:pt x="2511" y="2525"/>
                  </a:lnTo>
                  <a:lnTo>
                    <a:pt x="2955" y="2386"/>
                  </a:lnTo>
                  <a:cubicBezTo>
                    <a:pt x="3051" y="2358"/>
                    <a:pt x="3107" y="2261"/>
                    <a:pt x="3079" y="2164"/>
                  </a:cubicBezTo>
                  <a:cubicBezTo>
                    <a:pt x="3056" y="2084"/>
                    <a:pt x="2986" y="2032"/>
                    <a:pt x="2907" y="2032"/>
                  </a:cubicBezTo>
                  <a:cubicBezTo>
                    <a:pt x="2891" y="2032"/>
                    <a:pt x="2874" y="2034"/>
                    <a:pt x="2857" y="2039"/>
                  </a:cubicBezTo>
                  <a:lnTo>
                    <a:pt x="2274" y="2205"/>
                  </a:lnTo>
                  <a:cubicBezTo>
                    <a:pt x="2191" y="2220"/>
                    <a:pt x="2136" y="2303"/>
                    <a:pt x="2136" y="2386"/>
                  </a:cubicBezTo>
                  <a:lnTo>
                    <a:pt x="2136" y="5992"/>
                  </a:lnTo>
                  <a:cubicBezTo>
                    <a:pt x="1969" y="5853"/>
                    <a:pt x="1734" y="5756"/>
                    <a:pt x="1485" y="5756"/>
                  </a:cubicBezTo>
                  <a:lnTo>
                    <a:pt x="1026" y="5756"/>
                  </a:lnTo>
                  <a:cubicBezTo>
                    <a:pt x="458" y="5756"/>
                    <a:pt x="0" y="6214"/>
                    <a:pt x="0" y="6782"/>
                  </a:cubicBezTo>
                  <a:cubicBezTo>
                    <a:pt x="0" y="7351"/>
                    <a:pt x="458" y="7808"/>
                    <a:pt x="1026" y="7808"/>
                  </a:cubicBezTo>
                  <a:lnTo>
                    <a:pt x="1485" y="7808"/>
                  </a:lnTo>
                  <a:cubicBezTo>
                    <a:pt x="2053" y="7808"/>
                    <a:pt x="2511" y="7351"/>
                    <a:pt x="2511" y="6782"/>
                  </a:cubicBezTo>
                  <a:lnTo>
                    <a:pt x="2511" y="4134"/>
                  </a:lnTo>
                  <a:lnTo>
                    <a:pt x="5464" y="3259"/>
                  </a:lnTo>
                  <a:lnTo>
                    <a:pt x="5464" y="5132"/>
                  </a:lnTo>
                  <a:cubicBezTo>
                    <a:pt x="5284" y="4993"/>
                    <a:pt x="5048" y="4896"/>
                    <a:pt x="4798" y="4896"/>
                  </a:cubicBezTo>
                  <a:lnTo>
                    <a:pt x="4341" y="4896"/>
                  </a:lnTo>
                  <a:cubicBezTo>
                    <a:pt x="3772" y="4896"/>
                    <a:pt x="3315" y="5354"/>
                    <a:pt x="3315" y="5922"/>
                  </a:cubicBezTo>
                  <a:cubicBezTo>
                    <a:pt x="3315" y="6491"/>
                    <a:pt x="3772" y="6948"/>
                    <a:pt x="4341" y="6948"/>
                  </a:cubicBezTo>
                  <a:lnTo>
                    <a:pt x="4798" y="6948"/>
                  </a:lnTo>
                  <a:cubicBezTo>
                    <a:pt x="5368" y="6948"/>
                    <a:pt x="5825" y="6491"/>
                    <a:pt x="5825" y="5922"/>
                  </a:cubicBezTo>
                  <a:lnTo>
                    <a:pt x="5825" y="3398"/>
                  </a:lnTo>
                  <a:cubicBezTo>
                    <a:pt x="6089" y="3537"/>
                    <a:pt x="6379" y="3620"/>
                    <a:pt x="6684" y="3620"/>
                  </a:cubicBezTo>
                  <a:lnTo>
                    <a:pt x="6810" y="3620"/>
                  </a:lnTo>
                  <a:cubicBezTo>
                    <a:pt x="7766" y="3620"/>
                    <a:pt x="8557" y="2830"/>
                    <a:pt x="8557" y="1873"/>
                  </a:cubicBezTo>
                  <a:lnTo>
                    <a:pt x="8557" y="1748"/>
                  </a:lnTo>
                  <a:cubicBezTo>
                    <a:pt x="8557" y="778"/>
                    <a:pt x="7766" y="1"/>
                    <a:pt x="6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a:extLst>
                <a:ext uri="{FF2B5EF4-FFF2-40B4-BE49-F238E27FC236}">
                  <a16:creationId xmlns:a16="http://schemas.microsoft.com/office/drawing/2014/main" id="{D7B8643D-17B5-B55B-0129-4D5171D4A92D}"/>
                </a:ext>
              </a:extLst>
            </p:cNvPr>
            <p:cNvSpPr/>
            <p:nvPr/>
          </p:nvSpPr>
          <p:spPr>
            <a:xfrm>
              <a:off x="2845383" y="2732110"/>
              <a:ext cx="78724" cy="81156"/>
            </a:xfrm>
            <a:custGeom>
              <a:avLst/>
              <a:gdLst/>
              <a:ahLst/>
              <a:cxnLst/>
              <a:rect l="l" t="t" r="r" b="b"/>
              <a:pathLst>
                <a:path w="1651" h="1702" extrusionOk="0">
                  <a:moveTo>
                    <a:pt x="401" y="368"/>
                  </a:moveTo>
                  <a:cubicBezTo>
                    <a:pt x="407" y="368"/>
                    <a:pt x="413" y="369"/>
                    <a:pt x="417" y="373"/>
                  </a:cubicBezTo>
                  <a:lnTo>
                    <a:pt x="1194" y="817"/>
                  </a:lnTo>
                  <a:cubicBezTo>
                    <a:pt x="1221" y="845"/>
                    <a:pt x="1221" y="858"/>
                    <a:pt x="1194" y="886"/>
                  </a:cubicBezTo>
                  <a:lnTo>
                    <a:pt x="417" y="1330"/>
                  </a:lnTo>
                  <a:cubicBezTo>
                    <a:pt x="410" y="1333"/>
                    <a:pt x="403" y="1335"/>
                    <a:pt x="397" y="1335"/>
                  </a:cubicBezTo>
                  <a:cubicBezTo>
                    <a:pt x="382" y="1335"/>
                    <a:pt x="371" y="1322"/>
                    <a:pt x="362" y="1302"/>
                  </a:cubicBezTo>
                  <a:lnTo>
                    <a:pt x="362" y="401"/>
                  </a:lnTo>
                  <a:cubicBezTo>
                    <a:pt x="362" y="381"/>
                    <a:pt x="383" y="368"/>
                    <a:pt x="401" y="368"/>
                  </a:cubicBezTo>
                  <a:close/>
                  <a:moveTo>
                    <a:pt x="402" y="1"/>
                  </a:moveTo>
                  <a:cubicBezTo>
                    <a:pt x="194" y="1"/>
                    <a:pt x="1" y="169"/>
                    <a:pt x="1" y="401"/>
                  </a:cubicBezTo>
                  <a:lnTo>
                    <a:pt x="1" y="1302"/>
                  </a:lnTo>
                  <a:cubicBezTo>
                    <a:pt x="1" y="1534"/>
                    <a:pt x="194" y="1702"/>
                    <a:pt x="402" y="1702"/>
                  </a:cubicBezTo>
                  <a:cubicBezTo>
                    <a:pt x="467" y="1702"/>
                    <a:pt x="534" y="1685"/>
                    <a:pt x="597" y="1649"/>
                  </a:cubicBezTo>
                  <a:lnTo>
                    <a:pt x="1388" y="1205"/>
                  </a:lnTo>
                  <a:cubicBezTo>
                    <a:pt x="1651" y="1052"/>
                    <a:pt x="1651" y="651"/>
                    <a:pt x="1388" y="498"/>
                  </a:cubicBezTo>
                  <a:lnTo>
                    <a:pt x="597" y="54"/>
                  </a:lnTo>
                  <a:cubicBezTo>
                    <a:pt x="534" y="17"/>
                    <a:pt x="467"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a:extLst>
                <a:ext uri="{FF2B5EF4-FFF2-40B4-BE49-F238E27FC236}">
                  <a16:creationId xmlns:a16="http://schemas.microsoft.com/office/drawing/2014/main" id="{608759FB-5331-AEDA-FC92-AA8D608FF524}"/>
                </a:ext>
              </a:extLst>
            </p:cNvPr>
            <p:cNvSpPr/>
            <p:nvPr/>
          </p:nvSpPr>
          <p:spPr>
            <a:xfrm>
              <a:off x="2722407" y="2773309"/>
              <a:ext cx="19216" cy="17499"/>
            </a:xfrm>
            <a:custGeom>
              <a:avLst/>
              <a:gdLst/>
              <a:ahLst/>
              <a:cxnLst/>
              <a:rect l="l" t="t" r="r" b="b"/>
              <a:pathLst>
                <a:path w="403" h="367" extrusionOk="0">
                  <a:moveTo>
                    <a:pt x="202" y="0"/>
                  </a:moveTo>
                  <a:cubicBezTo>
                    <a:pt x="119" y="0"/>
                    <a:pt x="38" y="50"/>
                    <a:pt x="14" y="147"/>
                  </a:cubicBezTo>
                  <a:cubicBezTo>
                    <a:pt x="1" y="216"/>
                    <a:pt x="42" y="299"/>
                    <a:pt x="111" y="341"/>
                  </a:cubicBezTo>
                  <a:cubicBezTo>
                    <a:pt x="140" y="359"/>
                    <a:pt x="172" y="366"/>
                    <a:pt x="202" y="366"/>
                  </a:cubicBezTo>
                  <a:cubicBezTo>
                    <a:pt x="245" y="366"/>
                    <a:pt x="287" y="351"/>
                    <a:pt x="319" y="327"/>
                  </a:cubicBezTo>
                  <a:cubicBezTo>
                    <a:pt x="389" y="258"/>
                    <a:pt x="402" y="160"/>
                    <a:pt x="361" y="77"/>
                  </a:cubicBezTo>
                  <a:cubicBezTo>
                    <a:pt x="320" y="26"/>
                    <a:pt x="261"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7">
            <a:extLst>
              <a:ext uri="{FF2B5EF4-FFF2-40B4-BE49-F238E27FC236}">
                <a16:creationId xmlns:a16="http://schemas.microsoft.com/office/drawing/2014/main" id="{8764AE63-35B6-3D7E-201A-76C70C280590}"/>
              </a:ext>
            </a:extLst>
          </p:cNvPr>
          <p:cNvGrpSpPr/>
          <p:nvPr/>
        </p:nvGrpSpPr>
        <p:grpSpPr>
          <a:xfrm>
            <a:off x="1711730" y="1620751"/>
            <a:ext cx="451744" cy="344601"/>
            <a:chOff x="2512742" y="1273851"/>
            <a:chExt cx="451744" cy="344601"/>
          </a:xfrm>
        </p:grpSpPr>
        <p:sp>
          <p:nvSpPr>
            <p:cNvPr id="798" name="Google Shape;798;p37">
              <a:extLst>
                <a:ext uri="{FF2B5EF4-FFF2-40B4-BE49-F238E27FC236}">
                  <a16:creationId xmlns:a16="http://schemas.microsoft.com/office/drawing/2014/main" id="{18867DFE-555B-824E-D55E-DC101FF41F84}"/>
                </a:ext>
              </a:extLst>
            </p:cNvPr>
            <p:cNvSpPr/>
            <p:nvPr/>
          </p:nvSpPr>
          <p:spPr>
            <a:xfrm>
              <a:off x="2580214" y="1317148"/>
              <a:ext cx="106523" cy="122782"/>
            </a:xfrm>
            <a:custGeom>
              <a:avLst/>
              <a:gdLst/>
              <a:ahLst/>
              <a:cxnLst/>
              <a:rect l="l" t="t" r="r" b="b"/>
              <a:pathLst>
                <a:path w="2234" h="2575" extrusionOk="0">
                  <a:moveTo>
                    <a:pt x="832" y="1757"/>
                  </a:moveTo>
                  <a:cubicBezTo>
                    <a:pt x="958" y="1757"/>
                    <a:pt x="1054" y="1853"/>
                    <a:pt x="1054" y="1978"/>
                  </a:cubicBezTo>
                  <a:cubicBezTo>
                    <a:pt x="1054" y="2103"/>
                    <a:pt x="958" y="2214"/>
                    <a:pt x="832" y="2214"/>
                  </a:cubicBezTo>
                  <a:lnTo>
                    <a:pt x="611" y="2214"/>
                  </a:lnTo>
                  <a:cubicBezTo>
                    <a:pt x="486" y="2214"/>
                    <a:pt x="375" y="2103"/>
                    <a:pt x="375" y="1978"/>
                  </a:cubicBezTo>
                  <a:cubicBezTo>
                    <a:pt x="375" y="1853"/>
                    <a:pt x="486" y="1757"/>
                    <a:pt x="611" y="1757"/>
                  </a:cubicBezTo>
                  <a:close/>
                  <a:moveTo>
                    <a:pt x="1246" y="0"/>
                  </a:moveTo>
                  <a:cubicBezTo>
                    <a:pt x="1229" y="0"/>
                    <a:pt x="1211" y="3"/>
                    <a:pt x="1193" y="9"/>
                  </a:cubicBezTo>
                  <a:cubicBezTo>
                    <a:pt x="1110" y="22"/>
                    <a:pt x="1054" y="106"/>
                    <a:pt x="1054" y="189"/>
                  </a:cubicBezTo>
                  <a:lnTo>
                    <a:pt x="1054" y="1437"/>
                  </a:lnTo>
                  <a:cubicBezTo>
                    <a:pt x="986" y="1396"/>
                    <a:pt x="916" y="1382"/>
                    <a:pt x="832" y="1382"/>
                  </a:cubicBezTo>
                  <a:lnTo>
                    <a:pt x="625" y="1382"/>
                  </a:lnTo>
                  <a:cubicBezTo>
                    <a:pt x="278" y="1382"/>
                    <a:pt x="0" y="1659"/>
                    <a:pt x="15" y="1992"/>
                  </a:cubicBezTo>
                  <a:cubicBezTo>
                    <a:pt x="15" y="2311"/>
                    <a:pt x="278" y="2574"/>
                    <a:pt x="611" y="2574"/>
                  </a:cubicBezTo>
                  <a:lnTo>
                    <a:pt x="832" y="2574"/>
                  </a:lnTo>
                  <a:cubicBezTo>
                    <a:pt x="1165" y="2574"/>
                    <a:pt x="1429" y="2311"/>
                    <a:pt x="1429" y="1978"/>
                  </a:cubicBezTo>
                  <a:lnTo>
                    <a:pt x="1429" y="592"/>
                  </a:lnTo>
                  <a:cubicBezTo>
                    <a:pt x="1485" y="619"/>
                    <a:pt x="1540" y="633"/>
                    <a:pt x="1609" y="660"/>
                  </a:cubicBezTo>
                  <a:cubicBezTo>
                    <a:pt x="1790" y="716"/>
                    <a:pt x="1845" y="841"/>
                    <a:pt x="1845" y="855"/>
                  </a:cubicBezTo>
                  <a:lnTo>
                    <a:pt x="1845" y="869"/>
                  </a:lnTo>
                  <a:cubicBezTo>
                    <a:pt x="1868" y="949"/>
                    <a:pt x="1948" y="1000"/>
                    <a:pt x="2029" y="1000"/>
                  </a:cubicBezTo>
                  <a:cubicBezTo>
                    <a:pt x="2046" y="1000"/>
                    <a:pt x="2064" y="998"/>
                    <a:pt x="2081" y="993"/>
                  </a:cubicBezTo>
                  <a:cubicBezTo>
                    <a:pt x="2178" y="952"/>
                    <a:pt x="2234" y="855"/>
                    <a:pt x="2206" y="758"/>
                  </a:cubicBezTo>
                  <a:lnTo>
                    <a:pt x="2192" y="744"/>
                  </a:lnTo>
                  <a:cubicBezTo>
                    <a:pt x="2164" y="633"/>
                    <a:pt x="2025" y="397"/>
                    <a:pt x="1720" y="300"/>
                  </a:cubicBezTo>
                  <a:cubicBezTo>
                    <a:pt x="1498" y="244"/>
                    <a:pt x="1415" y="106"/>
                    <a:pt x="1402" y="92"/>
                  </a:cubicBezTo>
                  <a:cubicBezTo>
                    <a:pt x="1369" y="37"/>
                    <a:pt x="1310" y="0"/>
                    <a:pt x="1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a:extLst>
                <a:ext uri="{FF2B5EF4-FFF2-40B4-BE49-F238E27FC236}">
                  <a16:creationId xmlns:a16="http://schemas.microsoft.com/office/drawing/2014/main" id="{E730FEDC-8354-593E-CEED-DCBE6C9A6B56}"/>
                </a:ext>
              </a:extLst>
            </p:cNvPr>
            <p:cNvSpPr/>
            <p:nvPr/>
          </p:nvSpPr>
          <p:spPr>
            <a:xfrm>
              <a:off x="2512742" y="1273899"/>
              <a:ext cx="451744" cy="344554"/>
            </a:xfrm>
            <a:custGeom>
              <a:avLst/>
              <a:gdLst/>
              <a:ahLst/>
              <a:cxnLst/>
              <a:rect l="l" t="t" r="r" b="b"/>
              <a:pathLst>
                <a:path w="9474" h="7226" extrusionOk="0">
                  <a:moveTo>
                    <a:pt x="8765" y="2109"/>
                  </a:moveTo>
                  <a:cubicBezTo>
                    <a:pt x="8960" y="2109"/>
                    <a:pt x="9098" y="2247"/>
                    <a:pt x="9098" y="2442"/>
                  </a:cubicBezTo>
                  <a:lnTo>
                    <a:pt x="9098" y="5534"/>
                  </a:lnTo>
                  <a:cubicBezTo>
                    <a:pt x="9098" y="5714"/>
                    <a:pt x="8960" y="5866"/>
                    <a:pt x="8765" y="5866"/>
                  </a:cubicBezTo>
                  <a:lnTo>
                    <a:pt x="8044" y="5866"/>
                  </a:lnTo>
                  <a:cubicBezTo>
                    <a:pt x="7933" y="5866"/>
                    <a:pt x="7850" y="5950"/>
                    <a:pt x="7850" y="6047"/>
                  </a:cubicBezTo>
                  <a:lnTo>
                    <a:pt x="7850" y="6602"/>
                  </a:lnTo>
                  <a:lnTo>
                    <a:pt x="7129" y="5909"/>
                  </a:lnTo>
                  <a:cubicBezTo>
                    <a:pt x="7101" y="5881"/>
                    <a:pt x="7046" y="5866"/>
                    <a:pt x="7005" y="5866"/>
                  </a:cubicBezTo>
                  <a:lnTo>
                    <a:pt x="4619" y="5866"/>
                  </a:lnTo>
                  <a:cubicBezTo>
                    <a:pt x="4439" y="5866"/>
                    <a:pt x="4287" y="5714"/>
                    <a:pt x="4287" y="5534"/>
                  </a:cubicBezTo>
                  <a:lnTo>
                    <a:pt x="4287" y="2442"/>
                  </a:lnTo>
                  <a:cubicBezTo>
                    <a:pt x="4287" y="2261"/>
                    <a:pt x="4439" y="2109"/>
                    <a:pt x="4619" y="2109"/>
                  </a:cubicBezTo>
                  <a:close/>
                  <a:moveTo>
                    <a:pt x="709" y="1"/>
                  </a:moveTo>
                  <a:cubicBezTo>
                    <a:pt x="320" y="1"/>
                    <a:pt x="1" y="319"/>
                    <a:pt x="1" y="708"/>
                  </a:cubicBezTo>
                  <a:lnTo>
                    <a:pt x="1" y="3801"/>
                  </a:lnTo>
                  <a:cubicBezTo>
                    <a:pt x="1" y="4189"/>
                    <a:pt x="320" y="4494"/>
                    <a:pt x="709" y="4494"/>
                  </a:cubicBezTo>
                  <a:lnTo>
                    <a:pt x="1055" y="4494"/>
                  </a:lnTo>
                  <a:lnTo>
                    <a:pt x="1055" y="5298"/>
                  </a:lnTo>
                  <a:cubicBezTo>
                    <a:pt x="1055" y="5413"/>
                    <a:pt x="1146" y="5488"/>
                    <a:pt x="1244" y="5488"/>
                  </a:cubicBezTo>
                  <a:cubicBezTo>
                    <a:pt x="1289" y="5488"/>
                    <a:pt x="1335" y="5472"/>
                    <a:pt x="1374" y="5437"/>
                  </a:cubicBezTo>
                  <a:lnTo>
                    <a:pt x="2345" y="4494"/>
                  </a:lnTo>
                  <a:lnTo>
                    <a:pt x="3926" y="4494"/>
                  </a:lnTo>
                  <a:lnTo>
                    <a:pt x="3926" y="5534"/>
                  </a:lnTo>
                  <a:cubicBezTo>
                    <a:pt x="3926" y="5922"/>
                    <a:pt x="4231" y="6227"/>
                    <a:pt x="4619" y="6227"/>
                  </a:cubicBezTo>
                  <a:lnTo>
                    <a:pt x="6935" y="6227"/>
                  </a:lnTo>
                  <a:lnTo>
                    <a:pt x="7906" y="7170"/>
                  </a:lnTo>
                  <a:cubicBezTo>
                    <a:pt x="7943" y="7207"/>
                    <a:pt x="7992" y="7226"/>
                    <a:pt x="8042" y="7226"/>
                  </a:cubicBezTo>
                  <a:cubicBezTo>
                    <a:pt x="8067" y="7226"/>
                    <a:pt x="8091" y="7221"/>
                    <a:pt x="8114" y="7212"/>
                  </a:cubicBezTo>
                  <a:cubicBezTo>
                    <a:pt x="8183" y="7184"/>
                    <a:pt x="8225" y="7115"/>
                    <a:pt x="8225" y="7031"/>
                  </a:cubicBezTo>
                  <a:lnTo>
                    <a:pt x="8225" y="6227"/>
                  </a:lnTo>
                  <a:lnTo>
                    <a:pt x="8765" y="6227"/>
                  </a:lnTo>
                  <a:cubicBezTo>
                    <a:pt x="9154" y="6227"/>
                    <a:pt x="9473" y="5922"/>
                    <a:pt x="9473" y="5534"/>
                  </a:cubicBezTo>
                  <a:lnTo>
                    <a:pt x="9473" y="2442"/>
                  </a:lnTo>
                  <a:cubicBezTo>
                    <a:pt x="9473" y="2053"/>
                    <a:pt x="9154" y="1734"/>
                    <a:pt x="8765" y="1734"/>
                  </a:cubicBezTo>
                  <a:lnTo>
                    <a:pt x="5562" y="1734"/>
                  </a:lnTo>
                  <a:lnTo>
                    <a:pt x="5562" y="708"/>
                  </a:lnTo>
                  <a:cubicBezTo>
                    <a:pt x="5562" y="319"/>
                    <a:pt x="5243" y="1"/>
                    <a:pt x="4855" y="1"/>
                  </a:cubicBezTo>
                  <a:lnTo>
                    <a:pt x="3565" y="1"/>
                  </a:lnTo>
                  <a:cubicBezTo>
                    <a:pt x="3455" y="1"/>
                    <a:pt x="3371" y="84"/>
                    <a:pt x="3371" y="181"/>
                  </a:cubicBezTo>
                  <a:cubicBezTo>
                    <a:pt x="3371" y="292"/>
                    <a:pt x="3455" y="375"/>
                    <a:pt x="3565" y="375"/>
                  </a:cubicBezTo>
                  <a:lnTo>
                    <a:pt x="4855" y="375"/>
                  </a:lnTo>
                  <a:cubicBezTo>
                    <a:pt x="5035" y="375"/>
                    <a:pt x="5187" y="513"/>
                    <a:pt x="5187" y="708"/>
                  </a:cubicBezTo>
                  <a:lnTo>
                    <a:pt x="5187" y="1734"/>
                  </a:lnTo>
                  <a:lnTo>
                    <a:pt x="4619" y="1734"/>
                  </a:lnTo>
                  <a:cubicBezTo>
                    <a:pt x="4244" y="1734"/>
                    <a:pt x="3926" y="2053"/>
                    <a:pt x="3926" y="2442"/>
                  </a:cubicBezTo>
                  <a:lnTo>
                    <a:pt x="3926" y="4134"/>
                  </a:lnTo>
                  <a:lnTo>
                    <a:pt x="2275" y="4134"/>
                  </a:lnTo>
                  <a:cubicBezTo>
                    <a:pt x="2234" y="4134"/>
                    <a:pt x="2179" y="4147"/>
                    <a:pt x="2151" y="4175"/>
                  </a:cubicBezTo>
                  <a:lnTo>
                    <a:pt x="1430" y="4868"/>
                  </a:lnTo>
                  <a:lnTo>
                    <a:pt x="1430" y="4313"/>
                  </a:lnTo>
                  <a:cubicBezTo>
                    <a:pt x="1430" y="4217"/>
                    <a:pt x="1347" y="4134"/>
                    <a:pt x="1236" y="4134"/>
                  </a:cubicBezTo>
                  <a:lnTo>
                    <a:pt x="709" y="4134"/>
                  </a:lnTo>
                  <a:cubicBezTo>
                    <a:pt x="528" y="4134"/>
                    <a:pt x="376" y="3980"/>
                    <a:pt x="376" y="3801"/>
                  </a:cubicBezTo>
                  <a:lnTo>
                    <a:pt x="376" y="708"/>
                  </a:lnTo>
                  <a:cubicBezTo>
                    <a:pt x="376" y="513"/>
                    <a:pt x="528" y="375"/>
                    <a:pt x="709" y="375"/>
                  </a:cubicBezTo>
                  <a:lnTo>
                    <a:pt x="1929" y="375"/>
                  </a:lnTo>
                  <a:cubicBezTo>
                    <a:pt x="2040" y="375"/>
                    <a:pt x="2123" y="292"/>
                    <a:pt x="2123" y="181"/>
                  </a:cubicBezTo>
                  <a:cubicBezTo>
                    <a:pt x="2123" y="84"/>
                    <a:pt x="2040" y="1"/>
                    <a:pt x="1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a:extLst>
                <a:ext uri="{FF2B5EF4-FFF2-40B4-BE49-F238E27FC236}">
                  <a16:creationId xmlns:a16="http://schemas.microsoft.com/office/drawing/2014/main" id="{77A1B0FB-3B8E-75A5-1F30-DD1B5069D950}"/>
                </a:ext>
              </a:extLst>
            </p:cNvPr>
            <p:cNvSpPr/>
            <p:nvPr/>
          </p:nvSpPr>
          <p:spPr>
            <a:xfrm>
              <a:off x="2747536" y="1458291"/>
              <a:ext cx="20503" cy="17452"/>
            </a:xfrm>
            <a:custGeom>
              <a:avLst/>
              <a:gdLst/>
              <a:ahLst/>
              <a:cxnLst/>
              <a:rect l="l" t="t" r="r" b="b"/>
              <a:pathLst>
                <a:path w="430" h="366" extrusionOk="0">
                  <a:moveTo>
                    <a:pt x="217" y="1"/>
                  </a:moveTo>
                  <a:cubicBezTo>
                    <a:pt x="191" y="1"/>
                    <a:pt x="165" y="6"/>
                    <a:pt x="139" y="17"/>
                  </a:cubicBezTo>
                  <a:cubicBezTo>
                    <a:pt x="56" y="45"/>
                    <a:pt x="1" y="156"/>
                    <a:pt x="42" y="252"/>
                  </a:cubicBezTo>
                  <a:cubicBezTo>
                    <a:pt x="73" y="324"/>
                    <a:pt x="142" y="366"/>
                    <a:pt x="214" y="366"/>
                  </a:cubicBezTo>
                  <a:cubicBezTo>
                    <a:pt x="240" y="366"/>
                    <a:pt x="266" y="360"/>
                    <a:pt x="291" y="350"/>
                  </a:cubicBezTo>
                  <a:cubicBezTo>
                    <a:pt x="374" y="308"/>
                    <a:pt x="430" y="211"/>
                    <a:pt x="389" y="113"/>
                  </a:cubicBezTo>
                  <a:cubicBezTo>
                    <a:pt x="358" y="42"/>
                    <a:pt x="289"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a:extLst>
                <a:ext uri="{FF2B5EF4-FFF2-40B4-BE49-F238E27FC236}">
                  <a16:creationId xmlns:a16="http://schemas.microsoft.com/office/drawing/2014/main" id="{8FEAD71A-55C5-2F3F-2521-13A3AC0455A5}"/>
                </a:ext>
              </a:extLst>
            </p:cNvPr>
            <p:cNvSpPr/>
            <p:nvPr/>
          </p:nvSpPr>
          <p:spPr>
            <a:xfrm>
              <a:off x="2893639" y="1458291"/>
              <a:ext cx="19884" cy="17452"/>
            </a:xfrm>
            <a:custGeom>
              <a:avLst/>
              <a:gdLst/>
              <a:ahLst/>
              <a:cxnLst/>
              <a:rect l="l" t="t" r="r" b="b"/>
              <a:pathLst>
                <a:path w="417" h="366" extrusionOk="0">
                  <a:moveTo>
                    <a:pt x="218" y="1"/>
                  </a:moveTo>
                  <a:cubicBezTo>
                    <a:pt x="192" y="1"/>
                    <a:pt x="165" y="6"/>
                    <a:pt x="139" y="17"/>
                  </a:cubicBezTo>
                  <a:cubicBezTo>
                    <a:pt x="43" y="45"/>
                    <a:pt x="1" y="156"/>
                    <a:pt x="43" y="252"/>
                  </a:cubicBezTo>
                  <a:cubicBezTo>
                    <a:pt x="73" y="324"/>
                    <a:pt x="142" y="366"/>
                    <a:pt x="209" y="366"/>
                  </a:cubicBezTo>
                  <a:cubicBezTo>
                    <a:pt x="233" y="366"/>
                    <a:pt x="256" y="360"/>
                    <a:pt x="278" y="350"/>
                  </a:cubicBezTo>
                  <a:cubicBezTo>
                    <a:pt x="376" y="308"/>
                    <a:pt x="417" y="211"/>
                    <a:pt x="389" y="113"/>
                  </a:cubicBezTo>
                  <a:cubicBezTo>
                    <a:pt x="359" y="42"/>
                    <a:pt x="290"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a:extLst>
                <a:ext uri="{FF2B5EF4-FFF2-40B4-BE49-F238E27FC236}">
                  <a16:creationId xmlns:a16="http://schemas.microsoft.com/office/drawing/2014/main" id="{6A199E0E-AC77-40AC-2821-B81D8D5DDBDC}"/>
                </a:ext>
              </a:extLst>
            </p:cNvPr>
            <p:cNvSpPr/>
            <p:nvPr/>
          </p:nvSpPr>
          <p:spPr>
            <a:xfrm>
              <a:off x="2820301" y="1439885"/>
              <a:ext cx="17213" cy="52928"/>
            </a:xfrm>
            <a:custGeom>
              <a:avLst/>
              <a:gdLst/>
              <a:ahLst/>
              <a:cxnLst/>
              <a:rect l="l" t="t" r="r" b="b"/>
              <a:pathLst>
                <a:path w="361" h="1110" extrusionOk="0">
                  <a:moveTo>
                    <a:pt x="180" y="0"/>
                  </a:moveTo>
                  <a:cubicBezTo>
                    <a:pt x="83" y="0"/>
                    <a:pt x="0" y="83"/>
                    <a:pt x="0" y="194"/>
                  </a:cubicBezTo>
                  <a:lnTo>
                    <a:pt x="0" y="915"/>
                  </a:lnTo>
                  <a:cubicBezTo>
                    <a:pt x="0" y="1026"/>
                    <a:pt x="83" y="1110"/>
                    <a:pt x="180" y="1110"/>
                  </a:cubicBezTo>
                  <a:cubicBezTo>
                    <a:pt x="277" y="1110"/>
                    <a:pt x="361" y="1026"/>
                    <a:pt x="361" y="915"/>
                  </a:cubicBezTo>
                  <a:lnTo>
                    <a:pt x="361" y="194"/>
                  </a:lnTo>
                  <a:cubicBezTo>
                    <a:pt x="361" y="83"/>
                    <a:pt x="277"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a:extLst>
                <a:ext uri="{FF2B5EF4-FFF2-40B4-BE49-F238E27FC236}">
                  <a16:creationId xmlns:a16="http://schemas.microsoft.com/office/drawing/2014/main" id="{765896C0-BCED-EC85-A42C-50FFCCC7D250}"/>
                </a:ext>
              </a:extLst>
            </p:cNvPr>
            <p:cNvSpPr/>
            <p:nvPr/>
          </p:nvSpPr>
          <p:spPr>
            <a:xfrm>
              <a:off x="2784586" y="1422052"/>
              <a:ext cx="17881" cy="89262"/>
            </a:xfrm>
            <a:custGeom>
              <a:avLst/>
              <a:gdLst/>
              <a:ahLst/>
              <a:cxnLst/>
              <a:rect l="l" t="t" r="r" b="b"/>
              <a:pathLst>
                <a:path w="375" h="1872" extrusionOk="0">
                  <a:moveTo>
                    <a:pt x="180" y="0"/>
                  </a:moveTo>
                  <a:cubicBezTo>
                    <a:pt x="83" y="0"/>
                    <a:pt x="0" y="84"/>
                    <a:pt x="0" y="180"/>
                  </a:cubicBezTo>
                  <a:lnTo>
                    <a:pt x="0" y="1692"/>
                  </a:lnTo>
                  <a:cubicBezTo>
                    <a:pt x="0" y="1789"/>
                    <a:pt x="83" y="1872"/>
                    <a:pt x="180" y="1872"/>
                  </a:cubicBezTo>
                  <a:cubicBezTo>
                    <a:pt x="291" y="1872"/>
                    <a:pt x="374" y="1789"/>
                    <a:pt x="374" y="1692"/>
                  </a:cubicBezTo>
                  <a:lnTo>
                    <a:pt x="374" y="180"/>
                  </a:lnTo>
                  <a:cubicBezTo>
                    <a:pt x="374" y="84"/>
                    <a:pt x="291"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a:extLst>
                <a:ext uri="{FF2B5EF4-FFF2-40B4-BE49-F238E27FC236}">
                  <a16:creationId xmlns:a16="http://schemas.microsoft.com/office/drawing/2014/main" id="{FA042B75-222F-1D47-9068-3A050D468711}"/>
                </a:ext>
              </a:extLst>
            </p:cNvPr>
            <p:cNvSpPr/>
            <p:nvPr/>
          </p:nvSpPr>
          <p:spPr>
            <a:xfrm>
              <a:off x="2855968" y="1402215"/>
              <a:ext cx="17261" cy="128314"/>
            </a:xfrm>
            <a:custGeom>
              <a:avLst/>
              <a:gdLst/>
              <a:ahLst/>
              <a:cxnLst/>
              <a:rect l="l" t="t" r="r" b="b"/>
              <a:pathLst>
                <a:path w="362" h="2691" extrusionOk="0">
                  <a:moveTo>
                    <a:pt x="181" y="0"/>
                  </a:moveTo>
                  <a:cubicBezTo>
                    <a:pt x="84" y="0"/>
                    <a:pt x="1" y="83"/>
                    <a:pt x="1" y="180"/>
                  </a:cubicBezTo>
                  <a:lnTo>
                    <a:pt x="1" y="2496"/>
                  </a:lnTo>
                  <a:cubicBezTo>
                    <a:pt x="1" y="2607"/>
                    <a:pt x="84" y="2691"/>
                    <a:pt x="181" y="2691"/>
                  </a:cubicBezTo>
                  <a:cubicBezTo>
                    <a:pt x="278" y="2691"/>
                    <a:pt x="361" y="2607"/>
                    <a:pt x="361" y="2496"/>
                  </a:cubicBezTo>
                  <a:lnTo>
                    <a:pt x="361" y="180"/>
                  </a:lnTo>
                  <a:cubicBezTo>
                    <a:pt x="361" y="83"/>
                    <a:pt x="278"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a:extLst>
                <a:ext uri="{FF2B5EF4-FFF2-40B4-BE49-F238E27FC236}">
                  <a16:creationId xmlns:a16="http://schemas.microsoft.com/office/drawing/2014/main" id="{D7992E97-01C6-FF77-B134-2222898050D0}"/>
                </a:ext>
              </a:extLst>
            </p:cNvPr>
            <p:cNvSpPr/>
            <p:nvPr/>
          </p:nvSpPr>
          <p:spPr>
            <a:xfrm>
              <a:off x="2634431" y="1273851"/>
              <a:ext cx="19884" cy="17547"/>
            </a:xfrm>
            <a:custGeom>
              <a:avLst/>
              <a:gdLst/>
              <a:ahLst/>
              <a:cxnLst/>
              <a:rect l="l" t="t" r="r" b="b"/>
              <a:pathLst>
                <a:path w="417" h="368" extrusionOk="0">
                  <a:moveTo>
                    <a:pt x="207" y="1"/>
                  </a:moveTo>
                  <a:cubicBezTo>
                    <a:pt x="174" y="1"/>
                    <a:pt x="141" y="10"/>
                    <a:pt x="112" y="30"/>
                  </a:cubicBezTo>
                  <a:cubicBezTo>
                    <a:pt x="28" y="85"/>
                    <a:pt x="1" y="209"/>
                    <a:pt x="56" y="293"/>
                  </a:cubicBezTo>
                  <a:cubicBezTo>
                    <a:pt x="89" y="343"/>
                    <a:pt x="148" y="368"/>
                    <a:pt x="208" y="368"/>
                  </a:cubicBezTo>
                  <a:cubicBezTo>
                    <a:pt x="247" y="368"/>
                    <a:pt x="287" y="357"/>
                    <a:pt x="320" y="335"/>
                  </a:cubicBezTo>
                  <a:cubicBezTo>
                    <a:pt x="403" y="279"/>
                    <a:pt x="417" y="168"/>
                    <a:pt x="361" y="85"/>
                  </a:cubicBezTo>
                  <a:cubicBezTo>
                    <a:pt x="325" y="31"/>
                    <a:pt x="266"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EC506185-2577-1BA8-DC2F-FD4D98344FFE}"/>
              </a:ext>
            </a:extLst>
          </p:cNvPr>
          <p:cNvPicPr>
            <a:picLocks noChangeAspect="1"/>
          </p:cNvPicPr>
          <p:nvPr/>
        </p:nvPicPr>
        <p:blipFill>
          <a:blip r:embed="rId3"/>
          <a:stretch>
            <a:fillRect/>
          </a:stretch>
        </p:blipFill>
        <p:spPr>
          <a:xfrm>
            <a:off x="4717509" y="1328855"/>
            <a:ext cx="3605349" cy="912417"/>
          </a:xfrm>
          <a:prstGeom prst="rect">
            <a:avLst/>
          </a:prstGeom>
        </p:spPr>
      </p:pic>
      <p:pic>
        <p:nvPicPr>
          <p:cNvPr id="13" name="Picture 12">
            <a:extLst>
              <a:ext uri="{FF2B5EF4-FFF2-40B4-BE49-F238E27FC236}">
                <a16:creationId xmlns:a16="http://schemas.microsoft.com/office/drawing/2014/main" id="{57B76B0F-B433-7DB6-FB2D-B98E4283C7EC}"/>
              </a:ext>
            </a:extLst>
          </p:cNvPr>
          <p:cNvPicPr>
            <a:picLocks noChangeAspect="1"/>
          </p:cNvPicPr>
          <p:nvPr/>
        </p:nvPicPr>
        <p:blipFill>
          <a:blip r:embed="rId4"/>
          <a:stretch>
            <a:fillRect/>
          </a:stretch>
        </p:blipFill>
        <p:spPr>
          <a:xfrm>
            <a:off x="4717509" y="2339452"/>
            <a:ext cx="3430525" cy="952633"/>
          </a:xfrm>
          <a:prstGeom prst="rect">
            <a:avLst/>
          </a:prstGeom>
        </p:spPr>
      </p:pic>
      <p:pic>
        <p:nvPicPr>
          <p:cNvPr id="15" name="Picture 14">
            <a:extLst>
              <a:ext uri="{FF2B5EF4-FFF2-40B4-BE49-F238E27FC236}">
                <a16:creationId xmlns:a16="http://schemas.microsoft.com/office/drawing/2014/main" id="{FDA2949D-C203-CA62-D5A0-B08B726E8328}"/>
              </a:ext>
            </a:extLst>
          </p:cNvPr>
          <p:cNvPicPr>
            <a:picLocks noChangeAspect="1"/>
          </p:cNvPicPr>
          <p:nvPr/>
        </p:nvPicPr>
        <p:blipFill>
          <a:blip r:embed="rId5"/>
          <a:stretch>
            <a:fillRect/>
          </a:stretch>
        </p:blipFill>
        <p:spPr>
          <a:xfrm>
            <a:off x="4782243" y="3725666"/>
            <a:ext cx="3540615" cy="1047368"/>
          </a:xfrm>
          <a:prstGeom prst="rect">
            <a:avLst/>
          </a:prstGeom>
        </p:spPr>
      </p:pic>
    </p:spTree>
    <p:extLst>
      <p:ext uri="{BB962C8B-B14F-4D97-AF65-F5344CB8AC3E}">
        <p14:creationId xmlns:p14="http://schemas.microsoft.com/office/powerpoint/2010/main" val="1554636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8B2AAA09-0867-F089-EF7D-692D28DC23C3}"/>
            </a:ext>
          </a:extLst>
        </p:cNvPr>
        <p:cNvGrpSpPr/>
        <p:nvPr/>
      </p:nvGrpSpPr>
      <p:grpSpPr>
        <a:xfrm>
          <a:off x="0" y="0"/>
          <a:ext cx="0" cy="0"/>
          <a:chOff x="0" y="0"/>
          <a:chExt cx="0" cy="0"/>
        </a:xfrm>
      </p:grpSpPr>
      <p:sp>
        <p:nvSpPr>
          <p:cNvPr id="708" name="Google Shape;708;p37">
            <a:extLst>
              <a:ext uri="{FF2B5EF4-FFF2-40B4-BE49-F238E27FC236}">
                <a16:creationId xmlns:a16="http://schemas.microsoft.com/office/drawing/2014/main" id="{0FF797C2-E6CC-05E3-8D5E-4C03B214A7A7}"/>
              </a:ext>
            </a:extLst>
          </p:cNvPr>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r>
              <a:rPr lang="en"/>
              <a:t>Survey Results</a:t>
            </a:r>
          </a:p>
        </p:txBody>
      </p:sp>
      <p:grpSp>
        <p:nvGrpSpPr>
          <p:cNvPr id="721" name="Google Shape;721;p37">
            <a:extLst>
              <a:ext uri="{FF2B5EF4-FFF2-40B4-BE49-F238E27FC236}">
                <a16:creationId xmlns:a16="http://schemas.microsoft.com/office/drawing/2014/main" id="{927E03B4-CA2F-F0A0-B1E1-33FD0AE889AE}"/>
              </a:ext>
            </a:extLst>
          </p:cNvPr>
          <p:cNvGrpSpPr/>
          <p:nvPr/>
        </p:nvGrpSpPr>
        <p:grpSpPr>
          <a:xfrm>
            <a:off x="723837" y="552000"/>
            <a:ext cx="1218671" cy="1640915"/>
            <a:chOff x="723837" y="552000"/>
            <a:chExt cx="1218671" cy="1640915"/>
          </a:xfrm>
        </p:grpSpPr>
        <p:sp>
          <p:nvSpPr>
            <p:cNvPr id="722" name="Google Shape;722;p37">
              <a:extLst>
                <a:ext uri="{FF2B5EF4-FFF2-40B4-BE49-F238E27FC236}">
                  <a16:creationId xmlns:a16="http://schemas.microsoft.com/office/drawing/2014/main" id="{3C3DDE11-DD02-6A27-221F-E87C0FE5F7AA}"/>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a:extLst>
                <a:ext uri="{FF2B5EF4-FFF2-40B4-BE49-F238E27FC236}">
                  <a16:creationId xmlns:a16="http://schemas.microsoft.com/office/drawing/2014/main" id="{0D0AA076-C3E5-FF0A-7C21-0D7E2131320A}"/>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a:extLst>
                <a:ext uri="{FF2B5EF4-FFF2-40B4-BE49-F238E27FC236}">
                  <a16:creationId xmlns:a16="http://schemas.microsoft.com/office/drawing/2014/main" id="{A26DA37D-2AE5-FC85-DF3B-0489BDDF9BFD}"/>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a:extLst>
                <a:ext uri="{FF2B5EF4-FFF2-40B4-BE49-F238E27FC236}">
                  <a16:creationId xmlns:a16="http://schemas.microsoft.com/office/drawing/2014/main" id="{1111C272-BEF1-CF06-436B-E8355FD68497}"/>
                </a:ext>
              </a:extLst>
            </p:cNvPr>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a:extLst>
                <a:ext uri="{FF2B5EF4-FFF2-40B4-BE49-F238E27FC236}">
                  <a16:creationId xmlns:a16="http://schemas.microsoft.com/office/drawing/2014/main" id="{5EDB7D3F-F229-6C95-592F-B2165429870C}"/>
                </a:ext>
              </a:extLst>
            </p:cNvPr>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727" name="Google Shape;727;p37">
              <a:extLst>
                <a:ext uri="{FF2B5EF4-FFF2-40B4-BE49-F238E27FC236}">
                  <a16:creationId xmlns:a16="http://schemas.microsoft.com/office/drawing/2014/main" id="{5F2B3A68-BF92-149A-3432-4FFF9CC72E54}"/>
                </a:ext>
              </a:extLst>
            </p:cNvPr>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a:extLst>
                <a:ext uri="{FF2B5EF4-FFF2-40B4-BE49-F238E27FC236}">
                  <a16:creationId xmlns:a16="http://schemas.microsoft.com/office/drawing/2014/main" id="{23025720-8654-E7F6-3B08-B08F55DE5CC9}"/>
                </a:ext>
              </a:extLst>
            </p:cNvPr>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729" name="Google Shape;729;p37">
              <a:extLst>
                <a:ext uri="{FF2B5EF4-FFF2-40B4-BE49-F238E27FC236}">
                  <a16:creationId xmlns:a16="http://schemas.microsoft.com/office/drawing/2014/main" id="{C44A074B-661A-90F5-01C1-FBA093984E81}"/>
                </a:ext>
              </a:extLst>
            </p:cNvPr>
            <p:cNvGrpSpPr/>
            <p:nvPr/>
          </p:nvGrpSpPr>
          <p:grpSpPr>
            <a:xfrm>
              <a:off x="729630" y="1968358"/>
              <a:ext cx="255615" cy="224557"/>
              <a:chOff x="6184139" y="1980808"/>
              <a:chExt cx="451696" cy="396814"/>
            </a:xfrm>
          </p:grpSpPr>
          <p:sp>
            <p:nvSpPr>
              <p:cNvPr id="730" name="Google Shape;730;p37">
                <a:extLst>
                  <a:ext uri="{FF2B5EF4-FFF2-40B4-BE49-F238E27FC236}">
                    <a16:creationId xmlns:a16="http://schemas.microsoft.com/office/drawing/2014/main" id="{FC8B057B-FC73-727B-8FD2-023691348531}"/>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a:extLst>
                  <a:ext uri="{FF2B5EF4-FFF2-40B4-BE49-F238E27FC236}">
                    <a16:creationId xmlns:a16="http://schemas.microsoft.com/office/drawing/2014/main" id="{5EDB70C9-5B6F-309A-2C1B-4ACE4473F6C8}"/>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37">
              <a:extLst>
                <a:ext uri="{FF2B5EF4-FFF2-40B4-BE49-F238E27FC236}">
                  <a16:creationId xmlns:a16="http://schemas.microsoft.com/office/drawing/2014/main" id="{391C1E7A-E073-6CAB-281C-1923AF00A26F}"/>
                </a:ext>
              </a:extLst>
            </p:cNvPr>
            <p:cNvGrpSpPr/>
            <p:nvPr/>
          </p:nvGrpSpPr>
          <p:grpSpPr>
            <a:xfrm>
              <a:off x="729630" y="975085"/>
              <a:ext cx="255615" cy="254967"/>
              <a:chOff x="6184139" y="1220827"/>
              <a:chExt cx="451696" cy="450552"/>
            </a:xfrm>
          </p:grpSpPr>
          <p:sp>
            <p:nvSpPr>
              <p:cNvPr id="733" name="Google Shape;733;p37">
                <a:extLst>
                  <a:ext uri="{FF2B5EF4-FFF2-40B4-BE49-F238E27FC236}">
                    <a16:creationId xmlns:a16="http://schemas.microsoft.com/office/drawing/2014/main" id="{57BD4856-A165-5FB5-566E-29BBBF84676F}"/>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a:extLst>
                  <a:ext uri="{FF2B5EF4-FFF2-40B4-BE49-F238E27FC236}">
                    <a16:creationId xmlns:a16="http://schemas.microsoft.com/office/drawing/2014/main" id="{5306F885-19B2-1E84-F3D9-D7BFA749E4BC}"/>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a:extLst>
                  <a:ext uri="{FF2B5EF4-FFF2-40B4-BE49-F238E27FC236}">
                    <a16:creationId xmlns:a16="http://schemas.microsoft.com/office/drawing/2014/main" id="{F883EEE3-F31B-A200-94FC-34D9204015DE}"/>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37">
              <a:extLst>
                <a:ext uri="{FF2B5EF4-FFF2-40B4-BE49-F238E27FC236}">
                  <a16:creationId xmlns:a16="http://schemas.microsoft.com/office/drawing/2014/main" id="{D4CB4099-2D23-7ACF-DEEE-B033A932DA33}"/>
                </a:ext>
              </a:extLst>
            </p:cNvPr>
            <p:cNvGrpSpPr/>
            <p:nvPr/>
          </p:nvGrpSpPr>
          <p:grpSpPr>
            <a:xfrm>
              <a:off x="723837" y="1482615"/>
              <a:ext cx="267223" cy="233165"/>
              <a:chOff x="6908262" y="1240186"/>
              <a:chExt cx="472209" cy="412024"/>
            </a:xfrm>
          </p:grpSpPr>
          <p:sp>
            <p:nvSpPr>
              <p:cNvPr id="737" name="Google Shape;737;p37">
                <a:extLst>
                  <a:ext uri="{FF2B5EF4-FFF2-40B4-BE49-F238E27FC236}">
                    <a16:creationId xmlns:a16="http://schemas.microsoft.com/office/drawing/2014/main" id="{3F1AB475-72AA-B2F5-F939-D358A16BF15D}"/>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a:extLst>
                  <a:ext uri="{FF2B5EF4-FFF2-40B4-BE49-F238E27FC236}">
                    <a16:creationId xmlns:a16="http://schemas.microsoft.com/office/drawing/2014/main" id="{B55C353D-ABBF-76D6-C0BD-8EF848028400}"/>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a:extLst>
                  <a:ext uri="{FF2B5EF4-FFF2-40B4-BE49-F238E27FC236}">
                    <a16:creationId xmlns:a16="http://schemas.microsoft.com/office/drawing/2014/main" id="{EAAB949B-4F2E-17CE-21D5-8FF30F38FAD6}"/>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a:extLst>
                  <a:ext uri="{FF2B5EF4-FFF2-40B4-BE49-F238E27FC236}">
                    <a16:creationId xmlns:a16="http://schemas.microsoft.com/office/drawing/2014/main" id="{486E2E09-A6CE-F4E8-D721-5F2772E3F0A6}"/>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a:extLst>
                  <a:ext uri="{FF2B5EF4-FFF2-40B4-BE49-F238E27FC236}">
                    <a16:creationId xmlns:a16="http://schemas.microsoft.com/office/drawing/2014/main" id="{6B2E2C1E-6EB0-AF98-9CBC-B315376FAC13}"/>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a:extLst>
                  <a:ext uri="{FF2B5EF4-FFF2-40B4-BE49-F238E27FC236}">
                    <a16:creationId xmlns:a16="http://schemas.microsoft.com/office/drawing/2014/main" id="{55C5528B-6FF1-3D2A-D8E0-3103A45773D8}"/>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a:extLst>
                  <a:ext uri="{FF2B5EF4-FFF2-40B4-BE49-F238E27FC236}">
                    <a16:creationId xmlns:a16="http://schemas.microsoft.com/office/drawing/2014/main" id="{C90BCF40-2BFD-264D-010E-BCB7AE40A658}"/>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a:extLst>
                  <a:ext uri="{FF2B5EF4-FFF2-40B4-BE49-F238E27FC236}">
                    <a16:creationId xmlns:a16="http://schemas.microsoft.com/office/drawing/2014/main" id="{D1F3AE0D-D7CA-106B-7A17-EBB5EDF33E2C}"/>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5" name="Google Shape;745;p37">
              <a:extLst>
                <a:ext uri="{FF2B5EF4-FFF2-40B4-BE49-F238E27FC236}">
                  <a16:creationId xmlns:a16="http://schemas.microsoft.com/office/drawing/2014/main" id="{8395DA1B-56F1-E69F-1CF2-F0A123404AEB}"/>
                </a:ext>
              </a:extLst>
            </p:cNvPr>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746" name="Google Shape;746;p37">
              <a:extLst>
                <a:ext uri="{FF2B5EF4-FFF2-40B4-BE49-F238E27FC236}">
                  <a16:creationId xmlns:a16="http://schemas.microsoft.com/office/drawing/2014/main" id="{C20FD023-AD5C-3933-EFE6-468157575B67}"/>
                </a:ext>
              </a:extLst>
            </p:cNvPr>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aphicFrame>
        <p:nvGraphicFramePr>
          <p:cNvPr id="4" name="Google Shape;1369;p46">
            <a:extLst>
              <a:ext uri="{FF2B5EF4-FFF2-40B4-BE49-F238E27FC236}">
                <a16:creationId xmlns:a16="http://schemas.microsoft.com/office/drawing/2014/main" id="{C3040253-58FB-764B-44CC-2FDCD3F6E12A}"/>
              </a:ext>
            </a:extLst>
          </p:cNvPr>
          <p:cNvGraphicFramePr/>
          <p:nvPr>
            <p:extLst>
              <p:ext uri="{D42A27DB-BD31-4B8C-83A1-F6EECF244321}">
                <p14:modId xmlns:p14="http://schemas.microsoft.com/office/powerpoint/2010/main" val="2163635757"/>
              </p:ext>
            </p:extLst>
          </p:nvPr>
        </p:nvGraphicFramePr>
        <p:xfrm>
          <a:off x="1531610" y="1224417"/>
          <a:ext cx="6671856" cy="3228596"/>
        </p:xfrm>
        <a:graphic>
          <a:graphicData uri="http://schemas.openxmlformats.org/drawingml/2006/table">
            <a:tbl>
              <a:tblPr>
                <a:noFill/>
                <a:tableStyleId>{7E940C71-0B06-428F-A941-170693573450}</a:tableStyleId>
              </a:tblPr>
              <a:tblGrid>
                <a:gridCol w="962313">
                  <a:extLst>
                    <a:ext uri="{9D8B030D-6E8A-4147-A177-3AD203B41FA5}">
                      <a16:colId xmlns:a16="http://schemas.microsoft.com/office/drawing/2014/main" val="20000"/>
                    </a:ext>
                  </a:extLst>
                </a:gridCol>
                <a:gridCol w="230475">
                  <a:extLst>
                    <a:ext uri="{9D8B030D-6E8A-4147-A177-3AD203B41FA5}">
                      <a16:colId xmlns:a16="http://schemas.microsoft.com/office/drawing/2014/main" val="20001"/>
                    </a:ext>
                  </a:extLst>
                </a:gridCol>
                <a:gridCol w="4280188">
                  <a:extLst>
                    <a:ext uri="{9D8B030D-6E8A-4147-A177-3AD203B41FA5}">
                      <a16:colId xmlns:a16="http://schemas.microsoft.com/office/drawing/2014/main" val="20002"/>
                    </a:ext>
                  </a:extLst>
                </a:gridCol>
                <a:gridCol w="1198880">
                  <a:extLst>
                    <a:ext uri="{9D8B030D-6E8A-4147-A177-3AD203B41FA5}">
                      <a16:colId xmlns:a16="http://schemas.microsoft.com/office/drawing/2014/main" val="20003"/>
                    </a:ext>
                  </a:extLst>
                </a:gridCol>
              </a:tblGrid>
              <a:tr h="470683">
                <a:tc>
                  <a:txBody>
                    <a:bodyPr/>
                    <a:lstStyle/>
                    <a:p>
                      <a:pPr marL="0" lvl="0" indent="0" algn="l" rtl="0">
                        <a:spcBef>
                          <a:spcPts val="0"/>
                        </a:spcBef>
                        <a:spcAft>
                          <a:spcPts val="0"/>
                        </a:spcAft>
                        <a:buNone/>
                      </a:pPr>
                      <a:r>
                        <a:rPr lang="en-SG">
                          <a:solidFill>
                            <a:schemeClr val="dk1"/>
                          </a:solidFill>
                          <a:latin typeface="Lexend Deca Medium"/>
                          <a:ea typeface="Lexend Deca Medium"/>
                          <a:cs typeface="Lexend Deca Medium"/>
                          <a:sym typeface="Lexend Deca Medium"/>
                        </a:rPr>
                        <a:t>Ranking</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gridSpan="2">
                  <a:txBody>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     Models</a:t>
                      </a:r>
                      <a:endParaRPr>
                        <a:solidFill>
                          <a:schemeClr val="dk1"/>
                        </a:solidFill>
                        <a:latin typeface="Lexend Deca Medium"/>
                        <a:ea typeface="Lexend Deca Medium"/>
                        <a:cs typeface="Lexend Deca Medium"/>
                        <a:sym typeface="Lexend Deca Medium"/>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hMerge="1">
                  <a:txBody>
                    <a:bodyPr/>
                    <a:lstStyle/>
                    <a:p>
                      <a:endParaRPr lang="en-US"/>
                    </a:p>
                  </a:txBody>
                  <a:tcPr/>
                </a:tc>
                <a:tc>
                  <a:txBody>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Ratings</a:t>
                      </a:r>
                      <a:endParaRPr>
                        <a:solidFill>
                          <a:schemeClr val="dk1"/>
                        </a:solidFill>
                        <a:latin typeface="Lexend Deca Medium"/>
                        <a:ea typeface="Lexend Deca Medium"/>
                        <a:cs typeface="Lexend Deca Medium"/>
                        <a:sym typeface="Lexend Deca Medium"/>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90416">
                <a:tc>
                  <a:txBody>
                    <a:bodyPr/>
                    <a:lstStyle/>
                    <a:p>
                      <a:pPr marL="0" lvl="0" indent="0" algn="l" rtl="0">
                        <a:spcBef>
                          <a:spcPts val="0"/>
                        </a:spcBef>
                        <a:spcAft>
                          <a:spcPts val="0"/>
                        </a:spcAft>
                        <a:buNone/>
                      </a:pPr>
                      <a:r>
                        <a:rPr lang="en">
                          <a:solidFill>
                            <a:schemeClr val="tx2">
                              <a:lumMod val="60000"/>
                              <a:lumOff val="40000"/>
                            </a:schemeClr>
                          </a:solidFill>
                          <a:latin typeface="Metrophobic"/>
                          <a:ea typeface="Metrophobic"/>
                          <a:cs typeface="Metrophobic"/>
                          <a:sym typeface="Metrophobic"/>
                        </a:rPr>
                        <a:t>1</a:t>
                      </a:r>
                      <a:endParaRPr>
                        <a:solidFill>
                          <a:schemeClr val="tx2">
                            <a:lumMod val="60000"/>
                            <a:lumOff val="40000"/>
                          </a:schemeClr>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lgn="l"/>
                      <a:r>
                        <a:rPr lang="en-US" sz="1400" b="0" i="0" u="none" strike="noStrike" cap="none">
                          <a:solidFill>
                            <a:schemeClr val="tx2">
                              <a:lumMod val="60000"/>
                              <a:lumOff val="40000"/>
                            </a:schemeClr>
                          </a:solidFill>
                          <a:latin typeface="Metrophobic"/>
                          <a:ea typeface="Arial"/>
                          <a:cs typeface="Arial"/>
                          <a:sym typeface="Arial"/>
                        </a:rPr>
                        <a:t>Baseline model with adjusted weights</a:t>
                      </a: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tx2">
                              <a:lumMod val="60000"/>
                              <a:lumOff val="40000"/>
                            </a:schemeClr>
                          </a:solidFill>
                          <a:latin typeface="Metrophobic"/>
                          <a:ea typeface="Arial"/>
                          <a:cs typeface="Arial"/>
                          <a:sym typeface="Arial"/>
                        </a:rPr>
                        <a:t>7.04</a:t>
                      </a:r>
                      <a:endParaRPr sz="1400" b="0" i="0" u="none" strike="noStrike" cap="none">
                        <a:solidFill>
                          <a:schemeClr val="tx2">
                            <a:lumMod val="60000"/>
                            <a:lumOff val="40000"/>
                          </a:schemeClr>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8447">
                <a:tc>
                  <a:txBody>
                    <a:bodyPr/>
                    <a:lstStyle/>
                    <a:p>
                      <a:pPr marL="0" lvl="0" indent="0" algn="l" rtl="0">
                        <a:spcBef>
                          <a:spcPts val="0"/>
                        </a:spcBef>
                        <a:spcAft>
                          <a:spcPts val="0"/>
                        </a:spcAft>
                        <a:buNone/>
                      </a:pPr>
                      <a:r>
                        <a:rPr lang="en">
                          <a:solidFill>
                            <a:schemeClr val="tx2">
                              <a:lumMod val="60000"/>
                              <a:lumOff val="40000"/>
                            </a:schemeClr>
                          </a:solidFill>
                          <a:latin typeface="Metrophobic"/>
                          <a:ea typeface="Metrophobic"/>
                          <a:cs typeface="Metrophobic"/>
                          <a:sym typeface="Metrophobic"/>
                        </a:rPr>
                        <a:t>2</a:t>
                      </a:r>
                      <a:endParaRPr>
                        <a:solidFill>
                          <a:schemeClr val="tx2">
                            <a:lumMod val="60000"/>
                            <a:lumOff val="40000"/>
                          </a:schemeClr>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a:solidFill>
                            <a:schemeClr val="tx2">
                              <a:lumMod val="60000"/>
                              <a:lumOff val="40000"/>
                            </a:schemeClr>
                          </a:solidFill>
                          <a:latin typeface="Metrophobic"/>
                          <a:ea typeface="Arial"/>
                          <a:cs typeface="Arial"/>
                          <a:sym typeface="Arial"/>
                        </a:rPr>
                        <a:t>Baseline model with the weighted autoencoder</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tx2">
                              <a:lumMod val="60000"/>
                              <a:lumOff val="40000"/>
                            </a:schemeClr>
                          </a:solidFill>
                          <a:latin typeface="Metrophobic"/>
                          <a:ea typeface="Arial"/>
                          <a:cs typeface="Arial"/>
                          <a:sym typeface="Arial"/>
                        </a:rPr>
                        <a:t>6.9</a:t>
                      </a:r>
                      <a:endParaRPr lang="en" sz="1400" b="0" i="0" u="none" strike="noStrike" cap="none">
                        <a:solidFill>
                          <a:schemeClr val="tx2">
                            <a:lumMod val="60000"/>
                            <a:lumOff val="40000"/>
                          </a:schemeClr>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8447">
                <a:tc>
                  <a:txBody>
                    <a:bodyPr/>
                    <a:lstStyle/>
                    <a:p>
                      <a:pPr marL="0" lvl="0" indent="0" algn="l" rtl="0">
                        <a:spcBef>
                          <a:spcPts val="0"/>
                        </a:spcBef>
                        <a:spcAft>
                          <a:spcPts val="0"/>
                        </a:spcAft>
                        <a:buNone/>
                      </a:pPr>
                      <a:r>
                        <a:rPr lang="en">
                          <a:solidFill>
                            <a:schemeClr val="dk1"/>
                          </a:solidFill>
                          <a:latin typeface="Metrophobic"/>
                          <a:ea typeface="Metrophobic"/>
                          <a:cs typeface="Metrophobic"/>
                          <a:sym typeface="Metrophobic"/>
                        </a:rPr>
                        <a:t>3</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dk1"/>
                          </a:solidFill>
                          <a:latin typeface="Metrophobic"/>
                          <a:ea typeface="Metrophobic"/>
                          <a:cs typeface="Metrophobic"/>
                          <a:sym typeface="Metrophobic"/>
                        </a:rPr>
                        <a:t>Baseline model</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dk1"/>
                          </a:solidFill>
                          <a:latin typeface="Metrophobic"/>
                          <a:ea typeface="Arial"/>
                          <a:cs typeface="Arial"/>
                          <a:sym typeface="Arial"/>
                        </a:rPr>
                        <a:t>6.74</a:t>
                      </a:r>
                      <a:endParaRPr lang="en-US" sz="1400" b="0" i="0" u="none" strike="noStrike" cap="none">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4544">
                <a:tc>
                  <a:txBody>
                    <a:bodyPr/>
                    <a:lstStyle/>
                    <a:p>
                      <a:pPr marL="0" lvl="0" indent="0" algn="l" rtl="0">
                        <a:spcBef>
                          <a:spcPts val="0"/>
                        </a:spcBef>
                        <a:spcAft>
                          <a:spcPts val="0"/>
                        </a:spcAft>
                        <a:buNone/>
                      </a:pPr>
                      <a:r>
                        <a:rPr lang="en-US">
                          <a:solidFill>
                            <a:schemeClr val="dk1"/>
                          </a:solidFill>
                          <a:latin typeface="Metrophobic"/>
                          <a:ea typeface="Metrophobic"/>
                          <a:cs typeface="Metrophobic"/>
                          <a:sym typeface="Metrophobic"/>
                        </a:rPr>
                        <a:t>4</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a:solidFill>
                            <a:schemeClr val="dk1"/>
                          </a:solidFill>
                          <a:latin typeface="Metrophobic"/>
                          <a:ea typeface="Arial"/>
                          <a:cs typeface="Arial"/>
                          <a:sym typeface="Arial"/>
                        </a:rPr>
                        <a:t>Baseline model with the unweighted Autoencoder</a:t>
                      </a: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dk1"/>
                          </a:solidFill>
                          <a:latin typeface="Metrophobic"/>
                          <a:ea typeface="Arial"/>
                          <a:cs typeface="Arial"/>
                          <a:sym typeface="Arial"/>
                        </a:rPr>
                        <a:t>6.06</a:t>
                      </a:r>
                      <a:endParaRPr lang="en" sz="1400" b="0" i="0" u="none" strike="noStrike" cap="none">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80128430"/>
                  </a:ext>
                </a:extLst>
              </a:tr>
              <a:tr h="806059">
                <a:tc>
                  <a:txBody>
                    <a:bodyPr/>
                    <a:lstStyle/>
                    <a:p>
                      <a:pPr marL="0" lvl="0" indent="0" algn="l" rtl="0">
                        <a:spcBef>
                          <a:spcPts val="0"/>
                        </a:spcBef>
                        <a:spcAft>
                          <a:spcPts val="0"/>
                        </a:spcAft>
                        <a:buNone/>
                      </a:pPr>
                      <a:r>
                        <a:rPr lang="en-US">
                          <a:solidFill>
                            <a:schemeClr val="dk1"/>
                          </a:solidFill>
                          <a:latin typeface="Metrophobic"/>
                          <a:ea typeface="Metrophobic"/>
                          <a:cs typeface="Metrophobic"/>
                          <a:sym typeface="Metrophobic"/>
                        </a:rPr>
                        <a:t>5</a:t>
                      </a:r>
                      <a:endParaRPr>
                        <a:solidFill>
                          <a:schemeClr val="dk1"/>
                        </a:solidFill>
                        <a:latin typeface="Metrophobic"/>
                        <a:ea typeface="Metrophobic"/>
                        <a:cs typeface="Metrophobic"/>
                        <a:sym typeface="Metrophobic"/>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lgn="l"/>
                      <a:r>
                        <a:rPr lang="en-US" sz="1400" b="0" i="0" u="none" strike="noStrike" cap="none">
                          <a:solidFill>
                            <a:schemeClr val="dk1"/>
                          </a:solidFill>
                          <a:latin typeface="Metrophobic"/>
                          <a:ea typeface="Arial"/>
                          <a:cs typeface="Arial"/>
                          <a:sym typeface="Arial"/>
                        </a:rPr>
                        <a:t>Baseline models with worst features dropped</a:t>
                      </a:r>
                    </a:p>
                  </a:txBody>
                  <a:tcPr marL="91425" marR="91425" marT="0" marB="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a:solidFill>
                            <a:schemeClr val="dk1"/>
                          </a:solidFill>
                          <a:latin typeface="Metrophobic"/>
                          <a:ea typeface="Arial"/>
                          <a:cs typeface="Arial"/>
                          <a:sym typeface="Arial"/>
                        </a:rPr>
                        <a:t>4.7</a:t>
                      </a:r>
                      <a:endParaRPr lang="en" sz="1400" b="0" i="0" u="none" strike="noStrike" cap="none">
                        <a:solidFill>
                          <a:schemeClr val="dk1"/>
                        </a:solidFill>
                        <a:latin typeface="Metrophobic"/>
                        <a:ea typeface="Metrophobic"/>
                        <a:cs typeface="Metrophobic"/>
                        <a:sym typeface="Metrophobic"/>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684239251"/>
                  </a:ext>
                </a:extLst>
              </a:tr>
            </a:tbl>
          </a:graphicData>
        </a:graphic>
      </p:graphicFrame>
      <p:sp>
        <p:nvSpPr>
          <p:cNvPr id="3" name="Google Shape;961;p39">
            <a:extLst>
              <a:ext uri="{FF2B5EF4-FFF2-40B4-BE49-F238E27FC236}">
                <a16:creationId xmlns:a16="http://schemas.microsoft.com/office/drawing/2014/main" id="{20BAA04B-A881-E7B9-051E-B20D846A6FED}"/>
              </a:ext>
            </a:extLst>
          </p:cNvPr>
          <p:cNvSpPr txBox="1"/>
          <p:nvPr/>
        </p:nvSpPr>
        <p:spPr>
          <a:xfrm>
            <a:off x="2109416" y="959058"/>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Sample size of 10 users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4053368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3052B002-C4DB-D7C5-D1D0-D217CB442A7F}"/>
            </a:ext>
          </a:extLst>
        </p:cNvPr>
        <p:cNvGrpSpPr/>
        <p:nvPr/>
      </p:nvGrpSpPr>
      <p:grpSpPr>
        <a:xfrm>
          <a:off x="0" y="0"/>
          <a:ext cx="0" cy="0"/>
          <a:chOff x="0" y="0"/>
          <a:chExt cx="0" cy="0"/>
        </a:xfrm>
      </p:grpSpPr>
      <p:sp>
        <p:nvSpPr>
          <p:cNvPr id="929" name="Google Shape;929;p39">
            <a:extLst>
              <a:ext uri="{FF2B5EF4-FFF2-40B4-BE49-F238E27FC236}">
                <a16:creationId xmlns:a16="http://schemas.microsoft.com/office/drawing/2014/main" id="{FD6903DC-1BC8-C132-4CAC-6D30C97EEB95}"/>
              </a:ext>
            </a:extLst>
          </p:cNvPr>
          <p:cNvSpPr txBox="1">
            <a:spLocks noGrp="1"/>
          </p:cNvSpPr>
          <p:nvPr>
            <p:ph type="subTitle" idx="1"/>
          </p:nvPr>
        </p:nvSpPr>
        <p:spPr>
          <a:xfrm>
            <a:off x="2337298" y="1574011"/>
            <a:ext cx="6233669" cy="2790555"/>
          </a:xfrm>
          <a:prstGeom prst="rect">
            <a:avLst/>
          </a:prstGeom>
        </p:spPr>
        <p:txBody>
          <a:bodyPr spcFirstLastPara="1" wrap="square" lIns="91425" tIns="0" rIns="91425" bIns="0" anchor="t" anchorCtr="0">
            <a:noAutofit/>
          </a:bodyPr>
          <a:lstStyle/>
          <a:p>
            <a:pPr lvl="0" indent="-457200" algn="l" rtl="0">
              <a:spcBef>
                <a:spcPts val="0"/>
              </a:spcBef>
              <a:spcAft>
                <a:spcPts val="0"/>
              </a:spcAft>
              <a:buFont typeface="+mj-lt"/>
              <a:buAutoNum type="arabicPeriod"/>
            </a:pPr>
            <a:r>
              <a:rPr lang="en-US" sz="1800"/>
              <a:t>Weighted Autoencoders can improve efficiency without significant performance cost </a:t>
            </a:r>
          </a:p>
          <a:p>
            <a:pPr lvl="0" indent="-457200" algn="l" rtl="0">
              <a:spcBef>
                <a:spcPts val="0"/>
              </a:spcBef>
              <a:spcAft>
                <a:spcPts val="0"/>
              </a:spcAft>
              <a:buFont typeface="+mj-lt"/>
              <a:buAutoNum type="arabicPeriod"/>
            </a:pPr>
            <a:endParaRPr lang="en-US" sz="1800"/>
          </a:p>
          <a:p>
            <a:pPr lvl="0" indent="-457200" algn="l" rtl="0">
              <a:spcBef>
                <a:spcPts val="0"/>
              </a:spcBef>
              <a:spcAft>
                <a:spcPts val="0"/>
              </a:spcAft>
              <a:buFont typeface="+mj-lt"/>
              <a:buAutoNum type="arabicPeriod"/>
            </a:pPr>
            <a:r>
              <a:rPr lang="en-US" sz="1800"/>
              <a:t>Combination of Content-based and Collaborative filtering can enhance model robustness. </a:t>
            </a:r>
          </a:p>
          <a:p>
            <a:pPr lvl="0" indent="-457200" algn="l" rtl="0">
              <a:spcBef>
                <a:spcPts val="0"/>
              </a:spcBef>
              <a:spcAft>
                <a:spcPts val="0"/>
              </a:spcAft>
              <a:buFont typeface="+mj-lt"/>
              <a:buAutoNum type="arabicPeriod"/>
            </a:pPr>
            <a:endParaRPr lang="en-US" sz="1800"/>
          </a:p>
          <a:p>
            <a:pPr lvl="0" indent="-457200" algn="l" rtl="0">
              <a:spcBef>
                <a:spcPts val="0"/>
              </a:spcBef>
              <a:spcAft>
                <a:spcPts val="0"/>
              </a:spcAft>
              <a:buFont typeface="+mj-lt"/>
              <a:buAutoNum type="arabicPeriod"/>
            </a:pPr>
            <a:endParaRPr lang="en" sz="2000"/>
          </a:p>
        </p:txBody>
      </p:sp>
      <p:grpSp>
        <p:nvGrpSpPr>
          <p:cNvPr id="931" name="Google Shape;931;p39">
            <a:extLst>
              <a:ext uri="{FF2B5EF4-FFF2-40B4-BE49-F238E27FC236}">
                <a16:creationId xmlns:a16="http://schemas.microsoft.com/office/drawing/2014/main" id="{D1B9ED8E-AE3F-4AC9-42A6-E7CA89B7AD6B}"/>
              </a:ext>
            </a:extLst>
          </p:cNvPr>
          <p:cNvGrpSpPr/>
          <p:nvPr/>
        </p:nvGrpSpPr>
        <p:grpSpPr>
          <a:xfrm>
            <a:off x="723837" y="552000"/>
            <a:ext cx="1244188" cy="1640915"/>
            <a:chOff x="723837" y="552000"/>
            <a:chExt cx="1244188" cy="1640915"/>
          </a:xfrm>
        </p:grpSpPr>
        <p:sp>
          <p:nvSpPr>
            <p:cNvPr id="932" name="Google Shape;932;p39">
              <a:extLst>
                <a:ext uri="{FF2B5EF4-FFF2-40B4-BE49-F238E27FC236}">
                  <a16:creationId xmlns:a16="http://schemas.microsoft.com/office/drawing/2014/main" id="{C09137CC-2BAB-3E1C-03A4-481F4ED57AB2}"/>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a:extLst>
                <a:ext uri="{FF2B5EF4-FFF2-40B4-BE49-F238E27FC236}">
                  <a16:creationId xmlns:a16="http://schemas.microsoft.com/office/drawing/2014/main" id="{F3EA99F8-A587-A835-54F4-B0D59A32C0F3}"/>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a:extLst>
                <a:ext uri="{FF2B5EF4-FFF2-40B4-BE49-F238E27FC236}">
                  <a16:creationId xmlns:a16="http://schemas.microsoft.com/office/drawing/2014/main" id="{CFD9EAC9-F081-E269-A1E0-157FC5F9CA8D}"/>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a:extLst>
                <a:ext uri="{FF2B5EF4-FFF2-40B4-BE49-F238E27FC236}">
                  <a16:creationId xmlns:a16="http://schemas.microsoft.com/office/drawing/2014/main" id="{ECB85AAA-18CC-FAD0-C4A8-7D5980FF743E}"/>
                </a:ext>
              </a:extLst>
            </p:cNvPr>
            <p:cNvGrpSpPr/>
            <p:nvPr/>
          </p:nvGrpSpPr>
          <p:grpSpPr>
            <a:xfrm>
              <a:off x="729630" y="1968358"/>
              <a:ext cx="255615" cy="224557"/>
              <a:chOff x="6184139" y="1980808"/>
              <a:chExt cx="451696" cy="396814"/>
            </a:xfrm>
          </p:grpSpPr>
          <p:sp>
            <p:nvSpPr>
              <p:cNvPr id="936" name="Google Shape;936;p39">
                <a:extLst>
                  <a:ext uri="{FF2B5EF4-FFF2-40B4-BE49-F238E27FC236}">
                    <a16:creationId xmlns:a16="http://schemas.microsoft.com/office/drawing/2014/main" id="{2DF9F154-6C6C-3A29-FE5D-6B709FBA9718}"/>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20F86D52-C48D-D27F-0D4A-F933AB9BB5F5}"/>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AA62C9F7-ED4F-19EF-6AB5-6477677B533C}"/>
                </a:ext>
              </a:extLst>
            </p:cNvPr>
            <p:cNvGrpSpPr/>
            <p:nvPr/>
          </p:nvGrpSpPr>
          <p:grpSpPr>
            <a:xfrm>
              <a:off x="729630" y="975085"/>
              <a:ext cx="255615" cy="254967"/>
              <a:chOff x="6184139" y="1220827"/>
              <a:chExt cx="451696" cy="450552"/>
            </a:xfrm>
          </p:grpSpPr>
          <p:sp>
            <p:nvSpPr>
              <p:cNvPr id="939" name="Google Shape;939;p39">
                <a:extLst>
                  <a:ext uri="{FF2B5EF4-FFF2-40B4-BE49-F238E27FC236}">
                    <a16:creationId xmlns:a16="http://schemas.microsoft.com/office/drawing/2014/main" id="{F5770895-6686-4E2C-11D1-B02D1F253C12}"/>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425CC903-EAD1-07DF-31FD-C821582E1BCF}"/>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936361A3-EFE2-55E8-C807-773777CB3B19}"/>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a:extLst>
                <a:ext uri="{FF2B5EF4-FFF2-40B4-BE49-F238E27FC236}">
                  <a16:creationId xmlns:a16="http://schemas.microsoft.com/office/drawing/2014/main" id="{EF1C2B06-2EE1-768E-D637-3318C142AFEE}"/>
                </a:ext>
              </a:extLst>
            </p:cNvPr>
            <p:cNvGrpSpPr/>
            <p:nvPr/>
          </p:nvGrpSpPr>
          <p:grpSpPr>
            <a:xfrm>
              <a:off x="723837" y="1482615"/>
              <a:ext cx="267223" cy="233165"/>
              <a:chOff x="6908262" y="1240186"/>
              <a:chExt cx="472209" cy="412024"/>
            </a:xfrm>
          </p:grpSpPr>
          <p:sp>
            <p:nvSpPr>
              <p:cNvPr id="943" name="Google Shape;943;p39">
                <a:extLst>
                  <a:ext uri="{FF2B5EF4-FFF2-40B4-BE49-F238E27FC236}">
                    <a16:creationId xmlns:a16="http://schemas.microsoft.com/office/drawing/2014/main" id="{DD6EF5E6-37C0-B4C2-96AB-D6F70CE70DBA}"/>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a:extLst>
                  <a:ext uri="{FF2B5EF4-FFF2-40B4-BE49-F238E27FC236}">
                    <a16:creationId xmlns:a16="http://schemas.microsoft.com/office/drawing/2014/main" id="{51F0B799-9447-3164-79B9-B3A3DAFB7E0F}"/>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8D3D9A43-BBB6-9A9F-D7A0-860807FE4686}"/>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B97C988A-371E-A862-B1CA-9DD2E646E554}"/>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FCC76B71-EA39-8CED-00BD-EDD3DA83DCA0}"/>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a:extLst>
                  <a:ext uri="{FF2B5EF4-FFF2-40B4-BE49-F238E27FC236}">
                    <a16:creationId xmlns:a16="http://schemas.microsoft.com/office/drawing/2014/main" id="{EFD4587E-E2CF-EBD9-B6D4-01036188FEAE}"/>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a:extLst>
                  <a:ext uri="{FF2B5EF4-FFF2-40B4-BE49-F238E27FC236}">
                    <a16:creationId xmlns:a16="http://schemas.microsoft.com/office/drawing/2014/main" id="{C6D813E3-4870-B79E-9F5C-E32AEEA55209}"/>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a:extLst>
                  <a:ext uri="{FF2B5EF4-FFF2-40B4-BE49-F238E27FC236}">
                    <a16:creationId xmlns:a16="http://schemas.microsoft.com/office/drawing/2014/main" id="{82A20452-5BCF-12E4-B775-6C35F85BAD77}"/>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a:extLst>
                <a:ext uri="{FF2B5EF4-FFF2-40B4-BE49-F238E27FC236}">
                  <a16:creationId xmlns:a16="http://schemas.microsoft.com/office/drawing/2014/main" id="{AEFB1500-1D06-C1CF-4FB4-2FCAD5D1DF15}"/>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a:extLst>
                <a:ext uri="{FF2B5EF4-FFF2-40B4-BE49-F238E27FC236}">
                  <a16:creationId xmlns:a16="http://schemas.microsoft.com/office/drawing/2014/main" id="{22452724-64A8-139A-1ED7-B5A22B4CC877}"/>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a:extLst>
                <a:ext uri="{FF2B5EF4-FFF2-40B4-BE49-F238E27FC236}">
                  <a16:creationId xmlns:a16="http://schemas.microsoft.com/office/drawing/2014/main" id="{2BF254BF-2B2D-C0F0-C668-452497DD3CBD}"/>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a:extLst>
                <a:ext uri="{FF2B5EF4-FFF2-40B4-BE49-F238E27FC236}">
                  <a16:creationId xmlns:a16="http://schemas.microsoft.com/office/drawing/2014/main" id="{8F11921D-130F-BCAD-8B9A-443886A1AA78}"/>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a:extLst>
                <a:ext uri="{FF2B5EF4-FFF2-40B4-BE49-F238E27FC236}">
                  <a16:creationId xmlns:a16="http://schemas.microsoft.com/office/drawing/2014/main" id="{3FB8EA4A-676D-D1CB-690D-AB6D6BA10267}"/>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a:extLst>
              <a:ext uri="{FF2B5EF4-FFF2-40B4-BE49-F238E27FC236}">
                <a16:creationId xmlns:a16="http://schemas.microsoft.com/office/drawing/2014/main" id="{4D956B05-0848-6AC5-C702-C7CCDBF0D7D3}"/>
              </a:ext>
            </a:extLst>
          </p:cNvPr>
          <p:cNvGrpSpPr/>
          <p:nvPr/>
        </p:nvGrpSpPr>
        <p:grpSpPr>
          <a:xfrm>
            <a:off x="2465285" y="552003"/>
            <a:ext cx="599322" cy="250348"/>
            <a:chOff x="2465285" y="552003"/>
            <a:chExt cx="599322" cy="250348"/>
          </a:xfrm>
        </p:grpSpPr>
        <p:sp>
          <p:nvSpPr>
            <p:cNvPr id="957" name="Google Shape;957;p39">
              <a:extLst>
                <a:ext uri="{FF2B5EF4-FFF2-40B4-BE49-F238E27FC236}">
                  <a16:creationId xmlns:a16="http://schemas.microsoft.com/office/drawing/2014/main" id="{CE6D12AE-B931-3F90-173C-1A33F4C30D33}"/>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a:extLst>
                <a:ext uri="{FF2B5EF4-FFF2-40B4-BE49-F238E27FC236}">
                  <a16:creationId xmlns:a16="http://schemas.microsoft.com/office/drawing/2014/main" id="{DADCBEF8-8B27-AEE4-6758-B7EE4BAB1B09}"/>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a:extLst>
                <a:ext uri="{FF2B5EF4-FFF2-40B4-BE49-F238E27FC236}">
                  <a16:creationId xmlns:a16="http://schemas.microsoft.com/office/drawing/2014/main" id="{BC322898-A059-D3A0-7343-82690E6251AE}"/>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E308B24C-38DB-061F-8C58-2B180A6C79CE}"/>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1" name="Google Shape;961;p39">
            <a:extLst>
              <a:ext uri="{FF2B5EF4-FFF2-40B4-BE49-F238E27FC236}">
                <a16:creationId xmlns:a16="http://schemas.microsoft.com/office/drawing/2014/main" id="{BD36F518-9633-0838-D482-39418CC7F0A5}"/>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Results</a:t>
            </a:r>
            <a:endParaRPr sz="1100">
              <a:solidFill>
                <a:schemeClr val="dk1"/>
              </a:solidFill>
              <a:latin typeface="Lexend Deca"/>
              <a:ea typeface="Lexend Deca"/>
              <a:cs typeface="Lexend Deca"/>
              <a:sym typeface="Lexend Deca"/>
            </a:endParaRPr>
          </a:p>
        </p:txBody>
      </p:sp>
      <p:sp>
        <p:nvSpPr>
          <p:cNvPr id="2" name="Google Shape;1342;p46">
            <a:extLst>
              <a:ext uri="{FF2B5EF4-FFF2-40B4-BE49-F238E27FC236}">
                <a16:creationId xmlns:a16="http://schemas.microsoft.com/office/drawing/2014/main" id="{86DF39D8-F8F5-0A7A-EF91-D58DFF5AA701}"/>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Insights</a:t>
            </a:r>
            <a:r>
              <a:rPr lang="en-SG"/>
              <a:t> </a:t>
            </a:r>
          </a:p>
        </p:txBody>
      </p:sp>
    </p:spTree>
    <p:extLst>
      <p:ext uri="{BB962C8B-B14F-4D97-AF65-F5344CB8AC3E}">
        <p14:creationId xmlns:p14="http://schemas.microsoft.com/office/powerpoint/2010/main" val="3394435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3052B002-C4DB-D7C5-D1D0-D217CB442A7F}"/>
            </a:ext>
          </a:extLst>
        </p:cNvPr>
        <p:cNvGrpSpPr/>
        <p:nvPr/>
      </p:nvGrpSpPr>
      <p:grpSpPr>
        <a:xfrm>
          <a:off x="0" y="0"/>
          <a:ext cx="0" cy="0"/>
          <a:chOff x="0" y="0"/>
          <a:chExt cx="0" cy="0"/>
        </a:xfrm>
      </p:grpSpPr>
      <p:sp>
        <p:nvSpPr>
          <p:cNvPr id="929" name="Google Shape;929;p39">
            <a:extLst>
              <a:ext uri="{FF2B5EF4-FFF2-40B4-BE49-F238E27FC236}">
                <a16:creationId xmlns:a16="http://schemas.microsoft.com/office/drawing/2014/main" id="{FD6903DC-1BC8-C132-4CAC-6D30C97EEB95}"/>
              </a:ext>
            </a:extLst>
          </p:cNvPr>
          <p:cNvSpPr txBox="1">
            <a:spLocks noGrp="1"/>
          </p:cNvSpPr>
          <p:nvPr>
            <p:ph type="subTitle" idx="1"/>
          </p:nvPr>
        </p:nvSpPr>
        <p:spPr>
          <a:xfrm>
            <a:off x="2268690" y="1578222"/>
            <a:ext cx="6363074" cy="2790555"/>
          </a:xfrm>
          <a:prstGeom prst="rect">
            <a:avLst/>
          </a:prstGeom>
        </p:spPr>
        <p:txBody>
          <a:bodyPr spcFirstLastPara="1" wrap="square" lIns="91425" tIns="0" rIns="91425" bIns="0" anchor="t" anchorCtr="0">
            <a:noAutofit/>
          </a:bodyPr>
          <a:lstStyle/>
          <a:p>
            <a:pPr lvl="0" indent="-457200" algn="l" rtl="0">
              <a:spcBef>
                <a:spcPts val="0"/>
              </a:spcBef>
              <a:spcAft>
                <a:spcPts val="0"/>
              </a:spcAft>
              <a:buFont typeface="+mj-lt"/>
              <a:buAutoNum type="arabicPeriod" startAt="3"/>
            </a:pPr>
            <a:r>
              <a:rPr lang="en-US" sz="1800"/>
              <a:t>Use of unstructured data such as audio and lyric could improve the quality of recommendations. </a:t>
            </a:r>
          </a:p>
          <a:p>
            <a:pPr lvl="0" indent="-457200" algn="l" rtl="0">
              <a:spcBef>
                <a:spcPts val="0"/>
              </a:spcBef>
              <a:spcAft>
                <a:spcPts val="0"/>
              </a:spcAft>
              <a:buFont typeface="+mj-lt"/>
              <a:buAutoNum type="arabicPeriod" startAt="3"/>
            </a:pPr>
            <a:endParaRPr lang="en-US" sz="1800"/>
          </a:p>
          <a:p>
            <a:pPr lvl="0" indent="-457200" algn="l" rtl="0">
              <a:spcBef>
                <a:spcPts val="0"/>
              </a:spcBef>
              <a:spcAft>
                <a:spcPts val="0"/>
              </a:spcAft>
              <a:buFont typeface="+mj-lt"/>
              <a:buAutoNum type="arabicPeriod" startAt="3"/>
            </a:pPr>
            <a:r>
              <a:rPr lang="en-US" sz="1800"/>
              <a:t>Similar dimensionality reduction techniques like Mel-Frequency Cepstral Coefficients (MFCCs) [3] and Singular Value Decomposition (SVD) to encode audio and lyric data respectively. [4]</a:t>
            </a:r>
          </a:p>
          <a:p>
            <a:pPr lvl="0" indent="-457200" algn="l" rtl="0">
              <a:spcBef>
                <a:spcPts val="0"/>
              </a:spcBef>
              <a:spcAft>
                <a:spcPts val="0"/>
              </a:spcAft>
              <a:buFont typeface="+mj-lt"/>
              <a:buAutoNum type="arabicPeriod"/>
            </a:pPr>
            <a:endParaRPr lang="en-US" sz="1800"/>
          </a:p>
          <a:p>
            <a:pPr lvl="0" indent="-457200" algn="l" rtl="0">
              <a:spcBef>
                <a:spcPts val="0"/>
              </a:spcBef>
              <a:spcAft>
                <a:spcPts val="0"/>
              </a:spcAft>
              <a:buFont typeface="+mj-lt"/>
              <a:buAutoNum type="arabicPeriod"/>
            </a:pPr>
            <a:endParaRPr lang="en" sz="2000"/>
          </a:p>
        </p:txBody>
      </p:sp>
      <p:grpSp>
        <p:nvGrpSpPr>
          <p:cNvPr id="931" name="Google Shape;931;p39">
            <a:extLst>
              <a:ext uri="{FF2B5EF4-FFF2-40B4-BE49-F238E27FC236}">
                <a16:creationId xmlns:a16="http://schemas.microsoft.com/office/drawing/2014/main" id="{D1B9ED8E-AE3F-4AC9-42A6-E7CA89B7AD6B}"/>
              </a:ext>
            </a:extLst>
          </p:cNvPr>
          <p:cNvGrpSpPr/>
          <p:nvPr/>
        </p:nvGrpSpPr>
        <p:grpSpPr>
          <a:xfrm>
            <a:off x="723837" y="552000"/>
            <a:ext cx="1244188" cy="1640915"/>
            <a:chOff x="723837" y="552000"/>
            <a:chExt cx="1244188" cy="1640915"/>
          </a:xfrm>
        </p:grpSpPr>
        <p:sp>
          <p:nvSpPr>
            <p:cNvPr id="932" name="Google Shape;932;p39">
              <a:extLst>
                <a:ext uri="{FF2B5EF4-FFF2-40B4-BE49-F238E27FC236}">
                  <a16:creationId xmlns:a16="http://schemas.microsoft.com/office/drawing/2014/main" id="{C09137CC-2BAB-3E1C-03A4-481F4ED57AB2}"/>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a:extLst>
                <a:ext uri="{FF2B5EF4-FFF2-40B4-BE49-F238E27FC236}">
                  <a16:creationId xmlns:a16="http://schemas.microsoft.com/office/drawing/2014/main" id="{F3EA99F8-A587-A835-54F4-B0D59A32C0F3}"/>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a:extLst>
                <a:ext uri="{FF2B5EF4-FFF2-40B4-BE49-F238E27FC236}">
                  <a16:creationId xmlns:a16="http://schemas.microsoft.com/office/drawing/2014/main" id="{CFD9EAC9-F081-E269-A1E0-157FC5F9CA8D}"/>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39">
              <a:extLst>
                <a:ext uri="{FF2B5EF4-FFF2-40B4-BE49-F238E27FC236}">
                  <a16:creationId xmlns:a16="http://schemas.microsoft.com/office/drawing/2014/main" id="{ECB85AAA-18CC-FAD0-C4A8-7D5980FF743E}"/>
                </a:ext>
              </a:extLst>
            </p:cNvPr>
            <p:cNvGrpSpPr/>
            <p:nvPr/>
          </p:nvGrpSpPr>
          <p:grpSpPr>
            <a:xfrm>
              <a:off x="729630" y="1968358"/>
              <a:ext cx="255615" cy="224557"/>
              <a:chOff x="6184139" y="1980808"/>
              <a:chExt cx="451696" cy="396814"/>
            </a:xfrm>
          </p:grpSpPr>
          <p:sp>
            <p:nvSpPr>
              <p:cNvPr id="936" name="Google Shape;936;p39">
                <a:extLst>
                  <a:ext uri="{FF2B5EF4-FFF2-40B4-BE49-F238E27FC236}">
                    <a16:creationId xmlns:a16="http://schemas.microsoft.com/office/drawing/2014/main" id="{2DF9F154-6C6C-3A29-FE5D-6B709FBA9718}"/>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a:extLst>
                  <a:ext uri="{FF2B5EF4-FFF2-40B4-BE49-F238E27FC236}">
                    <a16:creationId xmlns:a16="http://schemas.microsoft.com/office/drawing/2014/main" id="{20F86D52-C48D-D27F-0D4A-F933AB9BB5F5}"/>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a:extLst>
                <a:ext uri="{FF2B5EF4-FFF2-40B4-BE49-F238E27FC236}">
                  <a16:creationId xmlns:a16="http://schemas.microsoft.com/office/drawing/2014/main" id="{AA62C9F7-ED4F-19EF-6AB5-6477677B533C}"/>
                </a:ext>
              </a:extLst>
            </p:cNvPr>
            <p:cNvGrpSpPr/>
            <p:nvPr/>
          </p:nvGrpSpPr>
          <p:grpSpPr>
            <a:xfrm>
              <a:off x="729630" y="975085"/>
              <a:ext cx="255615" cy="254967"/>
              <a:chOff x="6184139" y="1220827"/>
              <a:chExt cx="451696" cy="450552"/>
            </a:xfrm>
          </p:grpSpPr>
          <p:sp>
            <p:nvSpPr>
              <p:cNvPr id="939" name="Google Shape;939;p39">
                <a:extLst>
                  <a:ext uri="{FF2B5EF4-FFF2-40B4-BE49-F238E27FC236}">
                    <a16:creationId xmlns:a16="http://schemas.microsoft.com/office/drawing/2014/main" id="{F5770895-6686-4E2C-11D1-B02D1F253C12}"/>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a:extLst>
                  <a:ext uri="{FF2B5EF4-FFF2-40B4-BE49-F238E27FC236}">
                    <a16:creationId xmlns:a16="http://schemas.microsoft.com/office/drawing/2014/main" id="{425CC903-EAD1-07DF-31FD-C821582E1BCF}"/>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a:extLst>
                  <a:ext uri="{FF2B5EF4-FFF2-40B4-BE49-F238E27FC236}">
                    <a16:creationId xmlns:a16="http://schemas.microsoft.com/office/drawing/2014/main" id="{936361A3-EFE2-55E8-C807-773777CB3B19}"/>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9">
              <a:extLst>
                <a:ext uri="{FF2B5EF4-FFF2-40B4-BE49-F238E27FC236}">
                  <a16:creationId xmlns:a16="http://schemas.microsoft.com/office/drawing/2014/main" id="{EF1C2B06-2EE1-768E-D637-3318C142AFEE}"/>
                </a:ext>
              </a:extLst>
            </p:cNvPr>
            <p:cNvGrpSpPr/>
            <p:nvPr/>
          </p:nvGrpSpPr>
          <p:grpSpPr>
            <a:xfrm>
              <a:off x="723837" y="1482615"/>
              <a:ext cx="267223" cy="233165"/>
              <a:chOff x="6908262" y="1240186"/>
              <a:chExt cx="472209" cy="412024"/>
            </a:xfrm>
          </p:grpSpPr>
          <p:sp>
            <p:nvSpPr>
              <p:cNvPr id="943" name="Google Shape;943;p39">
                <a:extLst>
                  <a:ext uri="{FF2B5EF4-FFF2-40B4-BE49-F238E27FC236}">
                    <a16:creationId xmlns:a16="http://schemas.microsoft.com/office/drawing/2014/main" id="{DD6EF5E6-37C0-B4C2-96AB-D6F70CE70DBA}"/>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a:extLst>
                  <a:ext uri="{FF2B5EF4-FFF2-40B4-BE49-F238E27FC236}">
                    <a16:creationId xmlns:a16="http://schemas.microsoft.com/office/drawing/2014/main" id="{51F0B799-9447-3164-79B9-B3A3DAFB7E0F}"/>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a:extLst>
                  <a:ext uri="{FF2B5EF4-FFF2-40B4-BE49-F238E27FC236}">
                    <a16:creationId xmlns:a16="http://schemas.microsoft.com/office/drawing/2014/main" id="{8D3D9A43-BBB6-9A9F-D7A0-860807FE4686}"/>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a:extLst>
                  <a:ext uri="{FF2B5EF4-FFF2-40B4-BE49-F238E27FC236}">
                    <a16:creationId xmlns:a16="http://schemas.microsoft.com/office/drawing/2014/main" id="{B97C988A-371E-A862-B1CA-9DD2E646E554}"/>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a:extLst>
                  <a:ext uri="{FF2B5EF4-FFF2-40B4-BE49-F238E27FC236}">
                    <a16:creationId xmlns:a16="http://schemas.microsoft.com/office/drawing/2014/main" id="{FCC76B71-EA39-8CED-00BD-EDD3DA83DCA0}"/>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a:extLst>
                  <a:ext uri="{FF2B5EF4-FFF2-40B4-BE49-F238E27FC236}">
                    <a16:creationId xmlns:a16="http://schemas.microsoft.com/office/drawing/2014/main" id="{EFD4587E-E2CF-EBD9-B6D4-01036188FEAE}"/>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a:extLst>
                  <a:ext uri="{FF2B5EF4-FFF2-40B4-BE49-F238E27FC236}">
                    <a16:creationId xmlns:a16="http://schemas.microsoft.com/office/drawing/2014/main" id="{C6D813E3-4870-B79E-9F5C-E32AEEA55209}"/>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a:extLst>
                  <a:ext uri="{FF2B5EF4-FFF2-40B4-BE49-F238E27FC236}">
                    <a16:creationId xmlns:a16="http://schemas.microsoft.com/office/drawing/2014/main" id="{82A20452-5BCF-12E4-B775-6C35F85BAD77}"/>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9">
              <a:extLst>
                <a:ext uri="{FF2B5EF4-FFF2-40B4-BE49-F238E27FC236}">
                  <a16:creationId xmlns:a16="http://schemas.microsoft.com/office/drawing/2014/main" id="{AEFB1500-1D06-C1CF-4FB4-2FCAD5D1DF15}"/>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952" name="Google Shape;952;p39">
              <a:extLst>
                <a:ext uri="{FF2B5EF4-FFF2-40B4-BE49-F238E27FC236}">
                  <a16:creationId xmlns:a16="http://schemas.microsoft.com/office/drawing/2014/main" id="{22452724-64A8-139A-1ED7-B5A22B4CC877}"/>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953" name="Google Shape;953;p39">
              <a:extLst>
                <a:ext uri="{FF2B5EF4-FFF2-40B4-BE49-F238E27FC236}">
                  <a16:creationId xmlns:a16="http://schemas.microsoft.com/office/drawing/2014/main" id="{2BF254BF-2B2D-C0F0-C668-452497DD3CBD}"/>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954" name="Google Shape;954;p39">
              <a:extLst>
                <a:ext uri="{FF2B5EF4-FFF2-40B4-BE49-F238E27FC236}">
                  <a16:creationId xmlns:a16="http://schemas.microsoft.com/office/drawing/2014/main" id="{8F11921D-130F-BCAD-8B9A-443886A1AA78}"/>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a:extLst>
                <a:ext uri="{FF2B5EF4-FFF2-40B4-BE49-F238E27FC236}">
                  <a16:creationId xmlns:a16="http://schemas.microsoft.com/office/drawing/2014/main" id="{3FB8EA4A-676D-D1CB-690D-AB6D6BA10267}"/>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956" name="Google Shape;956;p39">
            <a:extLst>
              <a:ext uri="{FF2B5EF4-FFF2-40B4-BE49-F238E27FC236}">
                <a16:creationId xmlns:a16="http://schemas.microsoft.com/office/drawing/2014/main" id="{4D956B05-0848-6AC5-C702-C7CCDBF0D7D3}"/>
              </a:ext>
            </a:extLst>
          </p:cNvPr>
          <p:cNvGrpSpPr/>
          <p:nvPr/>
        </p:nvGrpSpPr>
        <p:grpSpPr>
          <a:xfrm>
            <a:off x="2465285" y="552003"/>
            <a:ext cx="599322" cy="250348"/>
            <a:chOff x="2465285" y="552003"/>
            <a:chExt cx="599322" cy="250348"/>
          </a:xfrm>
        </p:grpSpPr>
        <p:sp>
          <p:nvSpPr>
            <p:cNvPr id="957" name="Google Shape;957;p39">
              <a:extLst>
                <a:ext uri="{FF2B5EF4-FFF2-40B4-BE49-F238E27FC236}">
                  <a16:creationId xmlns:a16="http://schemas.microsoft.com/office/drawing/2014/main" id="{CE6D12AE-B931-3F90-173C-1A33F4C30D33}"/>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a:extLst>
                <a:ext uri="{FF2B5EF4-FFF2-40B4-BE49-F238E27FC236}">
                  <a16:creationId xmlns:a16="http://schemas.microsoft.com/office/drawing/2014/main" id="{DADCBEF8-8B27-AEE4-6758-B7EE4BAB1B09}"/>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959" name="Google Shape;959;p39">
              <a:extLst>
                <a:ext uri="{FF2B5EF4-FFF2-40B4-BE49-F238E27FC236}">
                  <a16:creationId xmlns:a16="http://schemas.microsoft.com/office/drawing/2014/main" id="{BC322898-A059-D3A0-7343-82690E6251AE}"/>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E308B24C-38DB-061F-8C58-2B180A6C79CE}"/>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961" name="Google Shape;961;p39">
            <a:extLst>
              <a:ext uri="{FF2B5EF4-FFF2-40B4-BE49-F238E27FC236}">
                <a16:creationId xmlns:a16="http://schemas.microsoft.com/office/drawing/2014/main" id="{BD36F518-9633-0838-D482-39418CC7F0A5}"/>
              </a:ext>
            </a:extLst>
          </p:cNvPr>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Results</a:t>
            </a:r>
            <a:endParaRPr sz="1100">
              <a:solidFill>
                <a:schemeClr val="dk1"/>
              </a:solidFill>
              <a:latin typeface="Lexend Deca"/>
              <a:ea typeface="Lexend Deca"/>
              <a:cs typeface="Lexend Deca"/>
              <a:sym typeface="Lexend Deca"/>
            </a:endParaRPr>
          </a:p>
        </p:txBody>
      </p:sp>
      <p:sp>
        <p:nvSpPr>
          <p:cNvPr id="2" name="Google Shape;1342;p46">
            <a:extLst>
              <a:ext uri="{FF2B5EF4-FFF2-40B4-BE49-F238E27FC236}">
                <a16:creationId xmlns:a16="http://schemas.microsoft.com/office/drawing/2014/main" id="{86DF39D8-F8F5-0A7A-EF91-D58DFF5AA701}"/>
              </a:ext>
            </a:extLst>
          </p:cNvPr>
          <p:cNvSpPr txBox="1">
            <a:spLocks/>
          </p:cNvSpPr>
          <p:nvPr/>
        </p:nvSpPr>
        <p:spPr>
          <a:xfrm>
            <a:off x="2337298" y="905119"/>
            <a:ext cx="6425700" cy="4776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800">
                <a:solidFill>
                  <a:schemeClr val="tx1"/>
                </a:solidFill>
                <a:latin typeface="Lexend Deca Medium" panose="020B0604020202020204" charset="0"/>
              </a:rPr>
              <a:t>Insights</a:t>
            </a:r>
            <a:r>
              <a:rPr lang="en-SG"/>
              <a:t> </a:t>
            </a:r>
          </a:p>
        </p:txBody>
      </p:sp>
    </p:spTree>
    <p:extLst>
      <p:ext uri="{BB962C8B-B14F-4D97-AF65-F5344CB8AC3E}">
        <p14:creationId xmlns:p14="http://schemas.microsoft.com/office/powerpoint/2010/main" val="291782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6"/>
        <p:cNvGrpSpPr/>
        <p:nvPr/>
      </p:nvGrpSpPr>
      <p:grpSpPr>
        <a:xfrm>
          <a:off x="0" y="0"/>
          <a:ext cx="0" cy="0"/>
          <a:chOff x="0" y="0"/>
          <a:chExt cx="0" cy="0"/>
        </a:xfrm>
      </p:grpSpPr>
      <p:sp>
        <p:nvSpPr>
          <p:cNvPr id="697" name="Google Shape;697;p36"/>
          <p:cNvSpPr/>
          <p:nvPr/>
        </p:nvSpPr>
        <p:spPr>
          <a:xfrm>
            <a:off x="5789472" y="249581"/>
            <a:ext cx="3041700" cy="2079000"/>
          </a:xfrm>
          <a:prstGeom prst="roundRect">
            <a:avLst>
              <a:gd name="adj" fmla="val 12921"/>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5789397" y="249581"/>
            <a:ext cx="3041700" cy="426600"/>
          </a:xfrm>
          <a:prstGeom prst="round2SameRect">
            <a:avLst>
              <a:gd name="adj1" fmla="val 50000"/>
              <a:gd name="adj2" fmla="val 0"/>
            </a:avLst>
          </a:prstGeom>
          <a:solidFill>
            <a:schemeClr val="accen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txBox="1">
            <a:spLocks noGrp="1"/>
          </p:cNvSpPr>
          <p:nvPr>
            <p:ph type="body" idx="1"/>
          </p:nvPr>
        </p:nvSpPr>
        <p:spPr>
          <a:xfrm>
            <a:off x="5683684" y="499532"/>
            <a:ext cx="3256212" cy="1827098"/>
          </a:xfrm>
          <a:prstGeom prst="rect">
            <a:avLst/>
          </a:prstGeom>
        </p:spPr>
        <p:txBody>
          <a:bodyPr spcFirstLastPara="1" wrap="square" lIns="91425" tIns="0" rIns="91425" bIns="0" anchor="ctr" anchorCtr="0">
            <a:noAutofit/>
          </a:bodyPr>
          <a:lstStyle/>
          <a:p>
            <a:pPr marL="0" indent="0"/>
            <a:r>
              <a:rPr lang="en-US" sz="1600"/>
              <a:t>To make an </a:t>
            </a:r>
            <a:r>
              <a:rPr lang="en-US" sz="1600">
                <a:solidFill>
                  <a:schemeClr val="bg2">
                    <a:lumMod val="60000"/>
                    <a:lumOff val="40000"/>
                  </a:schemeClr>
                </a:solidFill>
              </a:rPr>
              <a:t>efficient</a:t>
            </a:r>
            <a:r>
              <a:rPr lang="en-US" sz="1600"/>
              <a:t> and </a:t>
            </a:r>
            <a:r>
              <a:rPr lang="en-US" sz="1600">
                <a:solidFill>
                  <a:schemeClr val="tx2">
                    <a:lumMod val="60000"/>
                    <a:lumOff val="40000"/>
                  </a:schemeClr>
                </a:solidFill>
              </a:rPr>
              <a:t>effective </a:t>
            </a:r>
            <a:endParaRPr lang="en-US">
              <a:solidFill>
                <a:schemeClr val="tx2">
                  <a:lumMod val="60000"/>
                  <a:lumOff val="40000"/>
                </a:schemeClr>
              </a:solidFill>
            </a:endParaRPr>
          </a:p>
          <a:p>
            <a:pPr marL="0" indent="0"/>
            <a:r>
              <a:rPr lang="en-US" sz="1600">
                <a:solidFill>
                  <a:srgbClr val="FFFFFF"/>
                </a:solidFill>
              </a:rPr>
              <a:t>music recommender system</a:t>
            </a:r>
            <a:endParaRPr lang="en-US"/>
          </a:p>
        </p:txBody>
      </p:sp>
      <p:grpSp>
        <p:nvGrpSpPr>
          <p:cNvPr id="700" name="Google Shape;700;p36"/>
          <p:cNvGrpSpPr/>
          <p:nvPr/>
        </p:nvGrpSpPr>
        <p:grpSpPr>
          <a:xfrm>
            <a:off x="5947497" y="420731"/>
            <a:ext cx="404650" cy="98100"/>
            <a:chOff x="729625" y="552000"/>
            <a:chExt cx="404650" cy="98100"/>
          </a:xfrm>
        </p:grpSpPr>
        <p:sp>
          <p:nvSpPr>
            <p:cNvPr id="701" name="Google Shape;701;p3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229911C-2A89-D111-EC1E-302CE97CB377}"/>
              </a:ext>
            </a:extLst>
          </p:cNvPr>
          <p:cNvSpPr txBox="1"/>
          <p:nvPr/>
        </p:nvSpPr>
        <p:spPr>
          <a:xfrm>
            <a:off x="6353268" y="310496"/>
            <a:ext cx="22019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solidFill>
                <a:latin typeface="Lexend Deca Medium"/>
              </a:rPr>
              <a:t>Our Goal</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54"/>
          <p:cNvSpPr txBox="1">
            <a:spLocks noGrp="1"/>
          </p:cNvSpPr>
          <p:nvPr>
            <p:ph type="body" idx="1"/>
          </p:nvPr>
        </p:nvSpPr>
        <p:spPr>
          <a:xfrm>
            <a:off x="1650550" y="1152475"/>
            <a:ext cx="6773400" cy="3416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sz="1200"/>
              <a:t>[1] M. </a:t>
            </a:r>
            <a:r>
              <a:rPr lang="en-US" sz="1200" err="1"/>
              <a:t>Schedl</a:t>
            </a:r>
            <a:r>
              <a:rPr lang="en-US" sz="1200"/>
              <a:t>, ‘Deep Learning in Music Recommendation Systems’, Front. Appl. Math. Stat., vol. 5, </a:t>
            </a:r>
            <a:r>
              <a:rPr lang="en-US" sz="1200" err="1"/>
              <a:t>doi</a:t>
            </a:r>
            <a:r>
              <a:rPr lang="en-US" sz="1200"/>
              <a:t>: 10.3389/fams.2019.00044.</a:t>
            </a:r>
          </a:p>
          <a:p>
            <a:pPr marL="0" lvl="0" indent="0" algn="l" rtl="0">
              <a:spcBef>
                <a:spcPts val="0"/>
              </a:spcBef>
              <a:spcAft>
                <a:spcPts val="0"/>
              </a:spcAft>
              <a:buNone/>
            </a:pPr>
            <a:endParaRPr lang="en-US" sz="1200"/>
          </a:p>
          <a:p>
            <a:pPr marL="0" lvl="0" indent="0" algn="l" rtl="0">
              <a:spcBef>
                <a:spcPts val="0"/>
              </a:spcBef>
              <a:spcAft>
                <a:spcPts val="0"/>
              </a:spcAft>
              <a:buNone/>
            </a:pPr>
            <a:r>
              <a:rPr lang="en-US" sz="1200"/>
              <a:t>[2] V. Tiwari, "MFCC and its applications in speaker recognition," International Journal on Emerging Technologies, vol. 1, no. 1, pp. 19-22, 2010.</a:t>
            </a:r>
          </a:p>
          <a:p>
            <a:pPr marL="0" lvl="0" indent="0" algn="l" rtl="0">
              <a:spcBef>
                <a:spcPts val="0"/>
              </a:spcBef>
              <a:spcAft>
                <a:spcPts val="0"/>
              </a:spcAft>
              <a:buNone/>
            </a:pPr>
            <a:endParaRPr lang="en-US" sz="1200"/>
          </a:p>
          <a:p>
            <a:pPr marL="0" lvl="0" indent="0" algn="l" rtl="0">
              <a:spcBef>
                <a:spcPts val="0"/>
              </a:spcBef>
              <a:spcAft>
                <a:spcPts val="0"/>
              </a:spcAft>
              <a:buNone/>
            </a:pPr>
            <a:r>
              <a:rPr lang="en-US" sz="1200"/>
              <a:t>[3] P. C. Hansen, "The </a:t>
            </a:r>
            <a:r>
              <a:rPr lang="en-US" sz="1200" err="1"/>
              <a:t>truncatedSVD</a:t>
            </a:r>
            <a:r>
              <a:rPr lang="en-US" sz="1200"/>
              <a:t> as a method for regularization," BIT Numerical Mathematics, vol. 27, no. 4, pp. 534-553, 1987. </a:t>
            </a:r>
            <a:r>
              <a:rPr lang="en-US" sz="1200" err="1"/>
              <a:t>doi</a:t>
            </a:r>
            <a:r>
              <a:rPr lang="en-US" sz="1200"/>
              <a:t>: 10.1007/BF01937276.</a:t>
            </a:r>
          </a:p>
          <a:p>
            <a:pPr marL="0" lvl="0" indent="0" algn="l" rtl="0">
              <a:spcBef>
                <a:spcPts val="0"/>
              </a:spcBef>
              <a:spcAft>
                <a:spcPts val="0"/>
              </a:spcAft>
              <a:buNone/>
            </a:pPr>
            <a:endParaRPr lang="en-US" sz="1200"/>
          </a:p>
          <a:p>
            <a:pPr marL="0" indent="0">
              <a:buNone/>
            </a:pPr>
            <a:r>
              <a:rPr lang="en-US" sz="1200"/>
              <a:t>Kaggle Dataset: </a:t>
            </a:r>
            <a:r>
              <a:rPr lang="en-SG" sz="1200" err="1">
                <a:effectLst/>
              </a:rPr>
              <a:t>MaharshiPandya</a:t>
            </a:r>
            <a:r>
              <a:rPr lang="en-SG" sz="1200">
                <a:effectLst/>
              </a:rPr>
              <a:t>, “</a:t>
            </a:r>
            <a:r>
              <a:rPr lang="en-SG" sz="1200" err="1">
                <a:effectLst/>
              </a:rPr>
              <a:t>spotify</a:t>
            </a:r>
            <a:r>
              <a:rPr lang="en-SG" sz="1200">
                <a:effectLst/>
              </a:rPr>
              <a:t> tracks dataset,” Kaggle, https://www.kaggle.com/datasets/maharshipandya/-spotify-tracks-dataset/data (accessed Apr. 23, 2024). </a:t>
            </a:r>
          </a:p>
          <a:p>
            <a:pPr marL="0" lvl="0" indent="0" algn="l" rtl="0">
              <a:spcBef>
                <a:spcPts val="0"/>
              </a:spcBef>
              <a:spcAft>
                <a:spcPts val="0"/>
              </a:spcAft>
              <a:buNone/>
            </a:pPr>
            <a:endParaRPr lang="en-US" sz="1200"/>
          </a:p>
        </p:txBody>
      </p:sp>
      <p:sp>
        <p:nvSpPr>
          <p:cNvPr id="2740" name="Google Shape;2740;p5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Reference</a:t>
            </a:r>
            <a:endParaRPr/>
          </a:p>
        </p:txBody>
      </p:sp>
      <p:grpSp>
        <p:nvGrpSpPr>
          <p:cNvPr id="2741" name="Google Shape;2741;p54"/>
          <p:cNvGrpSpPr/>
          <p:nvPr/>
        </p:nvGrpSpPr>
        <p:grpSpPr>
          <a:xfrm>
            <a:off x="723837" y="552000"/>
            <a:ext cx="1218671" cy="1640915"/>
            <a:chOff x="723837" y="552000"/>
            <a:chExt cx="1218671" cy="1640915"/>
          </a:xfrm>
        </p:grpSpPr>
        <p:sp>
          <p:nvSpPr>
            <p:cNvPr id="2742" name="Google Shape;2742;p5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747" name="Google Shape;2747;p5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2749" name="Google Shape;2749;p54"/>
            <p:cNvGrpSpPr/>
            <p:nvPr/>
          </p:nvGrpSpPr>
          <p:grpSpPr>
            <a:xfrm>
              <a:off x="729630" y="1968358"/>
              <a:ext cx="255615" cy="224557"/>
              <a:chOff x="6184139" y="1980808"/>
              <a:chExt cx="451696" cy="396814"/>
            </a:xfrm>
          </p:grpSpPr>
          <p:sp>
            <p:nvSpPr>
              <p:cNvPr id="2750" name="Google Shape;2750;p5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54"/>
            <p:cNvGrpSpPr/>
            <p:nvPr/>
          </p:nvGrpSpPr>
          <p:grpSpPr>
            <a:xfrm>
              <a:off x="729630" y="975085"/>
              <a:ext cx="255615" cy="254967"/>
              <a:chOff x="6184139" y="1220827"/>
              <a:chExt cx="451696" cy="450552"/>
            </a:xfrm>
          </p:grpSpPr>
          <p:sp>
            <p:nvSpPr>
              <p:cNvPr id="2753" name="Google Shape;2753;p5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6" name="Google Shape;2756;p54"/>
            <p:cNvGrpSpPr/>
            <p:nvPr/>
          </p:nvGrpSpPr>
          <p:grpSpPr>
            <a:xfrm>
              <a:off x="723837" y="1482615"/>
              <a:ext cx="267223" cy="233165"/>
              <a:chOff x="6908262" y="1240186"/>
              <a:chExt cx="472209" cy="412024"/>
            </a:xfrm>
          </p:grpSpPr>
          <p:sp>
            <p:nvSpPr>
              <p:cNvPr id="2757" name="Google Shape;2757;p5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5" name="Google Shape;2765;p5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2766" name="Google Shape;2766;p5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pSp>
        <p:nvGrpSpPr>
          <p:cNvPr id="2767" name="Google Shape;2767;p54"/>
          <p:cNvGrpSpPr/>
          <p:nvPr/>
        </p:nvGrpSpPr>
        <p:grpSpPr>
          <a:xfrm>
            <a:off x="7756551" y="4175532"/>
            <a:ext cx="381727" cy="373834"/>
            <a:chOff x="1871876" y="4175532"/>
            <a:chExt cx="381727" cy="373834"/>
          </a:xfrm>
        </p:grpSpPr>
        <p:sp>
          <p:nvSpPr>
            <p:cNvPr id="2768" name="Google Shape;2768;p54"/>
            <p:cNvSpPr/>
            <p:nvPr/>
          </p:nvSpPr>
          <p:spPr>
            <a:xfrm>
              <a:off x="1871876" y="4175532"/>
              <a:ext cx="381727" cy="37383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2013047" y="4305800"/>
              <a:ext cx="33164" cy="113303"/>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2075947" y="4305800"/>
              <a:ext cx="33648" cy="113303"/>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54"/>
          <p:cNvGrpSpPr/>
          <p:nvPr/>
        </p:nvGrpSpPr>
        <p:grpSpPr>
          <a:xfrm>
            <a:off x="8259059" y="4231758"/>
            <a:ext cx="261293" cy="261337"/>
            <a:chOff x="2450584" y="4231758"/>
            <a:chExt cx="261293" cy="261337"/>
          </a:xfrm>
        </p:grpSpPr>
        <p:sp>
          <p:nvSpPr>
            <p:cNvPr id="2772" name="Google Shape;2772;p54"/>
            <p:cNvSpPr/>
            <p:nvPr/>
          </p:nvSpPr>
          <p:spPr>
            <a:xfrm>
              <a:off x="2450584" y="42317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2552772" y="43345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2601656" y="43345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54"/>
          <p:cNvGrpSpPr/>
          <p:nvPr/>
        </p:nvGrpSpPr>
        <p:grpSpPr>
          <a:xfrm>
            <a:off x="7358375" y="4231758"/>
            <a:ext cx="260668" cy="261337"/>
            <a:chOff x="1397500" y="4231758"/>
            <a:chExt cx="260668" cy="261337"/>
          </a:xfrm>
        </p:grpSpPr>
        <p:sp>
          <p:nvSpPr>
            <p:cNvPr id="2776" name="Google Shape;2776;p54"/>
            <p:cNvSpPr/>
            <p:nvPr/>
          </p:nvSpPr>
          <p:spPr>
            <a:xfrm>
              <a:off x="1397500" y="42317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1507054" y="43345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1499643" y="43345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51"/>
          <p:cNvSpPr txBox="1">
            <a:spLocks noGrp="1"/>
          </p:cNvSpPr>
          <p:nvPr>
            <p:ph type="ctrTitle"/>
          </p:nvPr>
        </p:nvSpPr>
        <p:spPr>
          <a:xfrm>
            <a:off x="2624250" y="1070938"/>
            <a:ext cx="4262100" cy="822000"/>
          </a:xfrm>
          <a:prstGeom prst="rect">
            <a:avLst/>
          </a:prstGeom>
        </p:spPr>
        <p:txBody>
          <a:bodyPr spcFirstLastPara="1" wrap="square" lIns="91425" tIns="0" rIns="91425" bIns="0" anchor="b" anchorCtr="0">
            <a:noAutofit/>
          </a:bodyPr>
          <a:lstStyle/>
          <a:p>
            <a:r>
              <a:rPr lang="en"/>
              <a:t>Thank You!</a:t>
            </a:r>
            <a:endParaRPr lang="en-SG"/>
          </a:p>
        </p:txBody>
      </p:sp>
      <p:grpSp>
        <p:nvGrpSpPr>
          <p:cNvPr id="1777" name="Google Shape;1777;p51"/>
          <p:cNvGrpSpPr/>
          <p:nvPr/>
        </p:nvGrpSpPr>
        <p:grpSpPr>
          <a:xfrm>
            <a:off x="723837" y="552000"/>
            <a:ext cx="1244188" cy="1640915"/>
            <a:chOff x="723837" y="552000"/>
            <a:chExt cx="1244188" cy="1640915"/>
          </a:xfrm>
        </p:grpSpPr>
        <p:sp>
          <p:nvSpPr>
            <p:cNvPr id="1778" name="Google Shape;1778;p5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1" name="Google Shape;1781;p51"/>
            <p:cNvGrpSpPr/>
            <p:nvPr/>
          </p:nvGrpSpPr>
          <p:grpSpPr>
            <a:xfrm>
              <a:off x="729630" y="1968358"/>
              <a:ext cx="255615" cy="224557"/>
              <a:chOff x="6184139" y="1980808"/>
              <a:chExt cx="451696" cy="396814"/>
            </a:xfrm>
          </p:grpSpPr>
          <p:sp>
            <p:nvSpPr>
              <p:cNvPr id="1782" name="Google Shape;1782;p5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1"/>
            <p:cNvGrpSpPr/>
            <p:nvPr/>
          </p:nvGrpSpPr>
          <p:grpSpPr>
            <a:xfrm>
              <a:off x="729630" y="975085"/>
              <a:ext cx="255615" cy="254967"/>
              <a:chOff x="6184139" y="1220827"/>
              <a:chExt cx="451696" cy="450552"/>
            </a:xfrm>
          </p:grpSpPr>
          <p:sp>
            <p:nvSpPr>
              <p:cNvPr id="1785" name="Google Shape;1785;p5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51"/>
            <p:cNvGrpSpPr/>
            <p:nvPr/>
          </p:nvGrpSpPr>
          <p:grpSpPr>
            <a:xfrm>
              <a:off x="723837" y="1482615"/>
              <a:ext cx="267223" cy="233165"/>
              <a:chOff x="6908262" y="1240186"/>
              <a:chExt cx="472209" cy="412024"/>
            </a:xfrm>
          </p:grpSpPr>
          <p:sp>
            <p:nvSpPr>
              <p:cNvPr id="1789" name="Google Shape;1789;p5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7" name="Google Shape;1797;p5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798" name="Google Shape;1798;p5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799" name="Google Shape;1799;p5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800" name="Google Shape;1800;p5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801" name="Google Shape;1801;p5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802" name="Google Shape;1802;p51"/>
          <p:cNvGrpSpPr/>
          <p:nvPr/>
        </p:nvGrpSpPr>
        <p:grpSpPr>
          <a:xfrm>
            <a:off x="2465285" y="552003"/>
            <a:ext cx="599322" cy="250348"/>
            <a:chOff x="2465285" y="552003"/>
            <a:chExt cx="599322" cy="250348"/>
          </a:xfrm>
        </p:grpSpPr>
        <p:sp>
          <p:nvSpPr>
            <p:cNvPr id="1803" name="Google Shape;1803;p5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805" name="Google Shape;1805;p5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807" name="Google Shape;1807;p5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808" name="Google Shape;1808;p51"/>
          <p:cNvSpPr txBox="1"/>
          <p:nvPr/>
        </p:nvSpPr>
        <p:spPr>
          <a:xfrm>
            <a:off x="2624250" y="4241026"/>
            <a:ext cx="3000000" cy="2148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b="1">
                <a:solidFill>
                  <a:schemeClr val="dk1"/>
                </a:solidFill>
                <a:latin typeface="Metrophobic"/>
                <a:ea typeface="Metrophobic"/>
                <a:cs typeface="Metrophobic"/>
                <a:sym typeface="Metrophobic"/>
              </a:rPr>
              <a:t>Please keep this slide for attribution</a:t>
            </a:r>
            <a:endParaRPr sz="1000" b="1">
              <a:solidFill>
                <a:schemeClr val="dk1"/>
              </a:solidFill>
              <a:latin typeface="Metrophobic"/>
              <a:ea typeface="Metrophobic"/>
              <a:cs typeface="Metrophobic"/>
              <a:sym typeface="Metrophobic"/>
            </a:endParaRPr>
          </a:p>
        </p:txBody>
      </p:sp>
      <p:sp>
        <p:nvSpPr>
          <p:cNvPr id="1809" name="Google Shape;1809;p51"/>
          <p:cNvSpPr/>
          <p:nvPr/>
        </p:nvSpPr>
        <p:spPr>
          <a:xfrm>
            <a:off x="2714680" y="336883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810" name="Google Shape;1810;p51"/>
          <p:cNvGrpSpPr/>
          <p:nvPr/>
        </p:nvGrpSpPr>
        <p:grpSpPr>
          <a:xfrm>
            <a:off x="3164152" y="3369027"/>
            <a:ext cx="346056" cy="345674"/>
            <a:chOff x="3303268" y="3817349"/>
            <a:chExt cx="346056" cy="345674"/>
          </a:xfrm>
        </p:grpSpPr>
        <p:sp>
          <p:nvSpPr>
            <p:cNvPr id="1811" name="Google Shape;1811;p5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2" name="Google Shape;1812;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3" name="Google Shape;1813;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4" name="Google Shape;1814;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15" name="Google Shape;1815;p51"/>
          <p:cNvGrpSpPr/>
          <p:nvPr/>
        </p:nvGrpSpPr>
        <p:grpSpPr>
          <a:xfrm>
            <a:off x="3613241" y="3369027"/>
            <a:ext cx="346056" cy="345674"/>
            <a:chOff x="3752358" y="3817349"/>
            <a:chExt cx="346056" cy="345674"/>
          </a:xfrm>
        </p:grpSpPr>
        <p:sp>
          <p:nvSpPr>
            <p:cNvPr id="1816" name="Google Shape;1816;p5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7" name="Google Shape;1817;p5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8" name="Google Shape;1818;p5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9" name="Google Shape;1819;p5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20" name="Google Shape;1820;p51"/>
          <p:cNvGrpSpPr/>
          <p:nvPr/>
        </p:nvGrpSpPr>
        <p:grpSpPr>
          <a:xfrm>
            <a:off x="4062331" y="3369027"/>
            <a:ext cx="346024" cy="345674"/>
            <a:chOff x="4201447" y="3817349"/>
            <a:chExt cx="346024" cy="345674"/>
          </a:xfrm>
        </p:grpSpPr>
        <p:sp>
          <p:nvSpPr>
            <p:cNvPr id="1821" name="Google Shape;1821;p5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22" name="Google Shape;1822;p5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23" name="Google Shape;1823;p51"/>
          <p:cNvGrpSpPr/>
          <p:nvPr/>
        </p:nvGrpSpPr>
        <p:grpSpPr>
          <a:xfrm>
            <a:off x="4511364" y="3369027"/>
            <a:ext cx="346056" cy="345674"/>
            <a:chOff x="2238181" y="4120624"/>
            <a:chExt cx="346056" cy="345674"/>
          </a:xfrm>
        </p:grpSpPr>
        <p:grpSp>
          <p:nvGrpSpPr>
            <p:cNvPr id="1824" name="Google Shape;1824;p51"/>
            <p:cNvGrpSpPr/>
            <p:nvPr/>
          </p:nvGrpSpPr>
          <p:grpSpPr>
            <a:xfrm>
              <a:off x="2309155" y="4177413"/>
              <a:ext cx="203862" cy="231903"/>
              <a:chOff x="1512725" y="258500"/>
              <a:chExt cx="4570900" cy="5199625"/>
            </a:xfrm>
          </p:grpSpPr>
          <p:sp>
            <p:nvSpPr>
              <p:cNvPr id="1825" name="Google Shape;1825;p51"/>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26" name="Google Shape;1826;p51"/>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27" name="Google Shape;1827;p51"/>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28" name="Google Shape;1828;p51"/>
          <p:cNvSpPr/>
          <p:nvPr/>
        </p:nvSpPr>
        <p:spPr>
          <a:xfrm>
            <a:off x="5076300" y="3528625"/>
            <a:ext cx="1905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1"/>
          <p:cNvSpPr/>
          <p:nvPr/>
        </p:nvSpPr>
        <p:spPr>
          <a:xfrm>
            <a:off x="5076300" y="3528666"/>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51"/>
          <p:cNvGrpSpPr/>
          <p:nvPr/>
        </p:nvGrpSpPr>
        <p:grpSpPr>
          <a:xfrm>
            <a:off x="5621557" y="3469093"/>
            <a:ext cx="146045" cy="146102"/>
            <a:chOff x="5621557" y="3469093"/>
            <a:chExt cx="146045" cy="146102"/>
          </a:xfrm>
        </p:grpSpPr>
        <p:sp>
          <p:nvSpPr>
            <p:cNvPr id="1831" name="Google Shape;1831;p51"/>
            <p:cNvSpPr/>
            <p:nvPr/>
          </p:nvSpPr>
          <p:spPr>
            <a:xfrm>
              <a:off x="5621557" y="3469093"/>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1"/>
            <p:cNvSpPr/>
            <p:nvPr/>
          </p:nvSpPr>
          <p:spPr>
            <a:xfrm>
              <a:off x="5665965" y="3513558"/>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3"/>
          <p:cNvSpPr txBox="1">
            <a:spLocks noGrp="1"/>
          </p:cNvSpPr>
          <p:nvPr>
            <p:ph type="title"/>
          </p:nvPr>
        </p:nvSpPr>
        <p:spPr>
          <a:xfrm>
            <a:off x="2651528" y="576339"/>
            <a:ext cx="4750278" cy="470130"/>
          </a:xfrm>
          <a:prstGeom prst="rect">
            <a:avLst/>
          </a:prstGeom>
        </p:spPr>
        <p:txBody>
          <a:bodyPr spcFirstLastPara="1" wrap="square" lIns="91425" tIns="0" rIns="91425" bIns="0" anchor="t" anchorCtr="0">
            <a:noAutofit/>
          </a:bodyPr>
          <a:lstStyle/>
          <a:p>
            <a:r>
              <a:rPr lang="en"/>
              <a:t>Two-Pronged Approach</a:t>
            </a:r>
            <a:endParaRPr/>
          </a:p>
        </p:txBody>
      </p:sp>
      <p:sp>
        <p:nvSpPr>
          <p:cNvPr id="474" name="Google Shape;474;p33"/>
          <p:cNvSpPr txBox="1">
            <a:spLocks noGrp="1"/>
          </p:cNvSpPr>
          <p:nvPr>
            <p:ph type="subTitle" idx="2"/>
          </p:nvPr>
        </p:nvSpPr>
        <p:spPr>
          <a:xfrm>
            <a:off x="1686874" y="3469615"/>
            <a:ext cx="3021559" cy="1023600"/>
          </a:xfrm>
          <a:prstGeom prst="rect">
            <a:avLst/>
          </a:prstGeom>
        </p:spPr>
        <p:txBody>
          <a:bodyPr spcFirstLastPara="1" wrap="square" lIns="91425" tIns="0" rIns="91425" bIns="0" anchor="t" anchorCtr="0">
            <a:noAutofit/>
          </a:bodyPr>
          <a:lstStyle/>
          <a:p>
            <a:pPr marL="0" indent="0">
              <a:spcAft>
                <a:spcPts val="1200"/>
              </a:spcAft>
            </a:pPr>
            <a:r>
              <a:rPr lang="en"/>
              <a:t>Track Genres are crucial in recommending songs, so an effective model should have a good classification model</a:t>
            </a:r>
          </a:p>
        </p:txBody>
      </p:sp>
      <p:sp>
        <p:nvSpPr>
          <p:cNvPr id="476" name="Google Shape;476;p33"/>
          <p:cNvSpPr txBox="1">
            <a:spLocks noGrp="1"/>
          </p:cNvSpPr>
          <p:nvPr>
            <p:ph type="subTitle" idx="4"/>
          </p:nvPr>
        </p:nvSpPr>
        <p:spPr>
          <a:xfrm>
            <a:off x="2153753" y="2788833"/>
            <a:ext cx="2087800" cy="367741"/>
          </a:xfrm>
          <a:prstGeom prst="rect">
            <a:avLst/>
          </a:prstGeom>
        </p:spPr>
        <p:txBody>
          <a:bodyPr spcFirstLastPara="1" wrap="square" lIns="91425" tIns="0" rIns="91425" bIns="0" anchor="t" anchorCtr="0">
            <a:noAutofit/>
          </a:bodyPr>
          <a:lstStyle/>
          <a:p>
            <a:pPr marL="0" indent="0">
              <a:spcAft>
                <a:spcPts val="1200"/>
              </a:spcAft>
            </a:pPr>
            <a:r>
              <a:rPr lang="en"/>
              <a:t>Genre Classification</a:t>
            </a:r>
          </a:p>
        </p:txBody>
      </p:sp>
      <p:grpSp>
        <p:nvGrpSpPr>
          <p:cNvPr id="477" name="Google Shape;477;p33"/>
          <p:cNvGrpSpPr/>
          <p:nvPr/>
        </p:nvGrpSpPr>
        <p:grpSpPr>
          <a:xfrm>
            <a:off x="723837" y="552000"/>
            <a:ext cx="1218671" cy="1640915"/>
            <a:chOff x="723837" y="552000"/>
            <a:chExt cx="1218671" cy="1640915"/>
          </a:xfrm>
        </p:grpSpPr>
        <p:sp>
          <p:nvSpPr>
            <p:cNvPr id="478" name="Google Shape;478;p33"/>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3"/>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3"/>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83" name="Google Shape;483;p33"/>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85" name="Google Shape;485;p33"/>
            <p:cNvGrpSpPr/>
            <p:nvPr/>
          </p:nvGrpSpPr>
          <p:grpSpPr>
            <a:xfrm>
              <a:off x="729630" y="1968358"/>
              <a:ext cx="255615" cy="224557"/>
              <a:chOff x="6184139" y="1980808"/>
              <a:chExt cx="451696" cy="396814"/>
            </a:xfrm>
          </p:grpSpPr>
          <p:sp>
            <p:nvSpPr>
              <p:cNvPr id="486" name="Google Shape;486;p3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33"/>
            <p:cNvGrpSpPr/>
            <p:nvPr/>
          </p:nvGrpSpPr>
          <p:grpSpPr>
            <a:xfrm>
              <a:off x="729630" y="975085"/>
              <a:ext cx="255615" cy="254967"/>
              <a:chOff x="6184139" y="1220827"/>
              <a:chExt cx="451696" cy="450552"/>
            </a:xfrm>
          </p:grpSpPr>
          <p:sp>
            <p:nvSpPr>
              <p:cNvPr id="489" name="Google Shape;489;p3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3"/>
            <p:cNvGrpSpPr/>
            <p:nvPr/>
          </p:nvGrpSpPr>
          <p:grpSpPr>
            <a:xfrm>
              <a:off x="723837" y="1482615"/>
              <a:ext cx="267223" cy="233165"/>
              <a:chOff x="6908262" y="1240186"/>
              <a:chExt cx="472209" cy="412024"/>
            </a:xfrm>
          </p:grpSpPr>
          <p:sp>
            <p:nvSpPr>
              <p:cNvPr id="493" name="Google Shape;493;p3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1" name="Google Shape;501;p33"/>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p33"/>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504" name="Google Shape;504;p33"/>
          <p:cNvSpPr/>
          <p:nvPr/>
        </p:nvSpPr>
        <p:spPr>
          <a:xfrm>
            <a:off x="2573218" y="1445412"/>
            <a:ext cx="1241400" cy="12414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1" name="Google Shape;1908;p52">
            <a:extLst>
              <a:ext uri="{FF2B5EF4-FFF2-40B4-BE49-F238E27FC236}">
                <a16:creationId xmlns:a16="http://schemas.microsoft.com/office/drawing/2014/main" id="{E46DCDF3-3AD3-B7A9-5FCE-8BA985235C46}"/>
              </a:ext>
            </a:extLst>
          </p:cNvPr>
          <p:cNvGrpSpPr/>
          <p:nvPr/>
        </p:nvGrpSpPr>
        <p:grpSpPr>
          <a:xfrm>
            <a:off x="2992061" y="1887703"/>
            <a:ext cx="402820" cy="357970"/>
            <a:chOff x="2512742" y="4176923"/>
            <a:chExt cx="451744" cy="401447"/>
          </a:xfrm>
        </p:grpSpPr>
        <p:sp>
          <p:nvSpPr>
            <p:cNvPr id="32" name="Google Shape;1909;p52">
              <a:extLst>
                <a:ext uri="{FF2B5EF4-FFF2-40B4-BE49-F238E27FC236}">
                  <a16:creationId xmlns:a16="http://schemas.microsoft.com/office/drawing/2014/main" id="{8FA75220-8E81-C7F2-4B70-18AE52C52ABE}"/>
                </a:ext>
              </a:extLst>
            </p:cNvPr>
            <p:cNvSpPr/>
            <p:nvPr/>
          </p:nvSpPr>
          <p:spPr>
            <a:xfrm>
              <a:off x="2512742" y="4176923"/>
              <a:ext cx="451744" cy="401391"/>
            </a:xfrm>
            <a:custGeom>
              <a:avLst/>
              <a:gdLst/>
              <a:ahLst/>
              <a:cxnLst/>
              <a:rect l="l" t="t" r="r" b="b"/>
              <a:pathLst>
                <a:path w="9474" h="8418" extrusionOk="0">
                  <a:moveTo>
                    <a:pt x="8281" y="2344"/>
                  </a:moveTo>
                  <a:lnTo>
                    <a:pt x="8281" y="2829"/>
                  </a:lnTo>
                  <a:lnTo>
                    <a:pt x="1236" y="2829"/>
                  </a:lnTo>
                  <a:lnTo>
                    <a:pt x="1236" y="2344"/>
                  </a:lnTo>
                  <a:close/>
                  <a:moveTo>
                    <a:pt x="2802" y="374"/>
                  </a:moveTo>
                  <a:cubicBezTo>
                    <a:pt x="2983" y="374"/>
                    <a:pt x="3149" y="458"/>
                    <a:pt x="3246" y="596"/>
                  </a:cubicBezTo>
                  <a:lnTo>
                    <a:pt x="3607" y="1082"/>
                  </a:lnTo>
                  <a:cubicBezTo>
                    <a:pt x="3773" y="1317"/>
                    <a:pt x="4050" y="1456"/>
                    <a:pt x="4342" y="1456"/>
                  </a:cubicBezTo>
                  <a:lnTo>
                    <a:pt x="8558" y="1456"/>
                  </a:lnTo>
                  <a:cubicBezTo>
                    <a:pt x="8849" y="1456"/>
                    <a:pt x="9098" y="1692"/>
                    <a:pt x="9098" y="1997"/>
                  </a:cubicBezTo>
                  <a:lnTo>
                    <a:pt x="9098" y="2829"/>
                  </a:lnTo>
                  <a:lnTo>
                    <a:pt x="8641" y="2829"/>
                  </a:lnTo>
                  <a:lnTo>
                    <a:pt x="8641" y="2164"/>
                  </a:lnTo>
                  <a:cubicBezTo>
                    <a:pt x="8641" y="2053"/>
                    <a:pt x="8558" y="1970"/>
                    <a:pt x="8460" y="1970"/>
                  </a:cubicBezTo>
                  <a:lnTo>
                    <a:pt x="1042" y="1970"/>
                  </a:lnTo>
                  <a:cubicBezTo>
                    <a:pt x="944" y="1970"/>
                    <a:pt x="861" y="2053"/>
                    <a:pt x="861" y="2164"/>
                  </a:cubicBezTo>
                  <a:lnTo>
                    <a:pt x="861" y="2829"/>
                  </a:lnTo>
                  <a:lnTo>
                    <a:pt x="376" y="2829"/>
                  </a:lnTo>
                  <a:lnTo>
                    <a:pt x="376" y="929"/>
                  </a:lnTo>
                  <a:cubicBezTo>
                    <a:pt x="376" y="624"/>
                    <a:pt x="625" y="374"/>
                    <a:pt x="931" y="374"/>
                  </a:cubicBezTo>
                  <a:close/>
                  <a:moveTo>
                    <a:pt x="931" y="0"/>
                  </a:moveTo>
                  <a:cubicBezTo>
                    <a:pt x="417" y="0"/>
                    <a:pt x="1" y="416"/>
                    <a:pt x="1" y="929"/>
                  </a:cubicBezTo>
                  <a:lnTo>
                    <a:pt x="1" y="7502"/>
                  </a:lnTo>
                  <a:cubicBezTo>
                    <a:pt x="1" y="8002"/>
                    <a:pt x="417" y="8418"/>
                    <a:pt x="931" y="8418"/>
                  </a:cubicBezTo>
                  <a:lnTo>
                    <a:pt x="3773" y="8418"/>
                  </a:lnTo>
                  <a:cubicBezTo>
                    <a:pt x="3871" y="8418"/>
                    <a:pt x="3954" y="8335"/>
                    <a:pt x="3954" y="8238"/>
                  </a:cubicBezTo>
                  <a:cubicBezTo>
                    <a:pt x="3954" y="8140"/>
                    <a:pt x="3871" y="8057"/>
                    <a:pt x="3773" y="8057"/>
                  </a:cubicBezTo>
                  <a:lnTo>
                    <a:pt x="931" y="8057"/>
                  </a:lnTo>
                  <a:cubicBezTo>
                    <a:pt x="625" y="8057"/>
                    <a:pt x="376" y="7808"/>
                    <a:pt x="376" y="7502"/>
                  </a:cubicBezTo>
                  <a:lnTo>
                    <a:pt x="376" y="3190"/>
                  </a:lnTo>
                  <a:lnTo>
                    <a:pt x="9098" y="3190"/>
                  </a:lnTo>
                  <a:lnTo>
                    <a:pt x="9098" y="7489"/>
                  </a:lnTo>
                  <a:cubicBezTo>
                    <a:pt x="9098" y="7794"/>
                    <a:pt x="8849" y="8057"/>
                    <a:pt x="8544" y="8057"/>
                  </a:cubicBezTo>
                  <a:lnTo>
                    <a:pt x="5396" y="8057"/>
                  </a:lnTo>
                  <a:cubicBezTo>
                    <a:pt x="5298" y="8057"/>
                    <a:pt x="5215" y="8140"/>
                    <a:pt x="5215" y="8238"/>
                  </a:cubicBezTo>
                  <a:cubicBezTo>
                    <a:pt x="5215" y="8335"/>
                    <a:pt x="5298" y="8418"/>
                    <a:pt x="5396" y="8418"/>
                  </a:cubicBezTo>
                  <a:lnTo>
                    <a:pt x="8544" y="8418"/>
                  </a:lnTo>
                  <a:cubicBezTo>
                    <a:pt x="9057" y="8418"/>
                    <a:pt x="9473" y="8002"/>
                    <a:pt x="9473" y="7489"/>
                  </a:cubicBezTo>
                  <a:lnTo>
                    <a:pt x="9473" y="1997"/>
                  </a:lnTo>
                  <a:cubicBezTo>
                    <a:pt x="9473" y="1498"/>
                    <a:pt x="9057" y="1082"/>
                    <a:pt x="8558" y="1082"/>
                  </a:cubicBezTo>
                  <a:lnTo>
                    <a:pt x="4342" y="1082"/>
                  </a:lnTo>
                  <a:cubicBezTo>
                    <a:pt x="4176" y="1082"/>
                    <a:pt x="4009" y="999"/>
                    <a:pt x="3898" y="860"/>
                  </a:cubicBezTo>
                  <a:lnTo>
                    <a:pt x="3551" y="389"/>
                  </a:lnTo>
                  <a:cubicBezTo>
                    <a:pt x="3371" y="152"/>
                    <a:pt x="3094" y="0"/>
                    <a:pt x="2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10;p52">
              <a:extLst>
                <a:ext uri="{FF2B5EF4-FFF2-40B4-BE49-F238E27FC236}">
                  <a16:creationId xmlns:a16="http://schemas.microsoft.com/office/drawing/2014/main" id="{51E2ACD9-AB7C-D06D-98A9-B31DD2A6DD8A}"/>
                </a:ext>
              </a:extLst>
            </p:cNvPr>
            <p:cNvSpPr/>
            <p:nvPr/>
          </p:nvSpPr>
          <p:spPr>
            <a:xfrm>
              <a:off x="2570296" y="4362936"/>
              <a:ext cx="148817" cy="166460"/>
            </a:xfrm>
            <a:custGeom>
              <a:avLst/>
              <a:gdLst/>
              <a:ahLst/>
              <a:cxnLst/>
              <a:rect l="l" t="t" r="r" b="b"/>
              <a:pathLst>
                <a:path w="3121" h="3491" extrusionOk="0">
                  <a:moveTo>
                    <a:pt x="2747" y="426"/>
                  </a:moveTo>
                  <a:lnTo>
                    <a:pt x="2747" y="842"/>
                  </a:lnTo>
                  <a:lnTo>
                    <a:pt x="1457" y="1231"/>
                  </a:lnTo>
                  <a:lnTo>
                    <a:pt x="1457" y="815"/>
                  </a:lnTo>
                  <a:lnTo>
                    <a:pt x="1457" y="800"/>
                  </a:lnTo>
                  <a:lnTo>
                    <a:pt x="2747" y="426"/>
                  </a:lnTo>
                  <a:close/>
                  <a:moveTo>
                    <a:pt x="2510" y="2298"/>
                  </a:moveTo>
                  <a:cubicBezTo>
                    <a:pt x="2649" y="2298"/>
                    <a:pt x="2747" y="2409"/>
                    <a:pt x="2747" y="2534"/>
                  </a:cubicBezTo>
                  <a:cubicBezTo>
                    <a:pt x="2747" y="2673"/>
                    <a:pt x="2649" y="2784"/>
                    <a:pt x="2510" y="2784"/>
                  </a:cubicBezTo>
                  <a:lnTo>
                    <a:pt x="2275" y="2784"/>
                  </a:lnTo>
                  <a:cubicBezTo>
                    <a:pt x="2150" y="2784"/>
                    <a:pt x="2039" y="2673"/>
                    <a:pt x="2039" y="2534"/>
                  </a:cubicBezTo>
                  <a:cubicBezTo>
                    <a:pt x="2039" y="2409"/>
                    <a:pt x="2150" y="2298"/>
                    <a:pt x="2275" y="2298"/>
                  </a:cubicBezTo>
                  <a:close/>
                  <a:moveTo>
                    <a:pt x="846" y="2645"/>
                  </a:moveTo>
                  <a:cubicBezTo>
                    <a:pt x="972" y="2645"/>
                    <a:pt x="1083" y="2742"/>
                    <a:pt x="1083" y="2880"/>
                  </a:cubicBezTo>
                  <a:cubicBezTo>
                    <a:pt x="1083" y="3006"/>
                    <a:pt x="972" y="3117"/>
                    <a:pt x="846" y="3117"/>
                  </a:cubicBezTo>
                  <a:lnTo>
                    <a:pt x="611" y="3117"/>
                  </a:lnTo>
                  <a:cubicBezTo>
                    <a:pt x="472" y="3117"/>
                    <a:pt x="375" y="3006"/>
                    <a:pt x="375" y="2880"/>
                  </a:cubicBezTo>
                  <a:cubicBezTo>
                    <a:pt x="375" y="2742"/>
                    <a:pt x="472" y="2645"/>
                    <a:pt x="611" y="2645"/>
                  </a:cubicBezTo>
                  <a:close/>
                  <a:moveTo>
                    <a:pt x="2940" y="0"/>
                  </a:moveTo>
                  <a:cubicBezTo>
                    <a:pt x="2922" y="0"/>
                    <a:pt x="2904" y="3"/>
                    <a:pt x="2885" y="10"/>
                  </a:cubicBezTo>
                  <a:lnTo>
                    <a:pt x="1221" y="482"/>
                  </a:lnTo>
                  <a:cubicBezTo>
                    <a:pt x="1138" y="509"/>
                    <a:pt x="1083" y="578"/>
                    <a:pt x="1083" y="661"/>
                  </a:cubicBezTo>
                  <a:lnTo>
                    <a:pt x="1083" y="2312"/>
                  </a:lnTo>
                  <a:cubicBezTo>
                    <a:pt x="1013" y="2285"/>
                    <a:pt x="930" y="2270"/>
                    <a:pt x="846" y="2270"/>
                  </a:cubicBezTo>
                  <a:lnTo>
                    <a:pt x="611" y="2270"/>
                  </a:lnTo>
                  <a:cubicBezTo>
                    <a:pt x="278" y="2270"/>
                    <a:pt x="1" y="2547"/>
                    <a:pt x="1" y="2880"/>
                  </a:cubicBezTo>
                  <a:cubicBezTo>
                    <a:pt x="1" y="3213"/>
                    <a:pt x="278" y="3491"/>
                    <a:pt x="611" y="3491"/>
                  </a:cubicBezTo>
                  <a:lnTo>
                    <a:pt x="846" y="3491"/>
                  </a:lnTo>
                  <a:cubicBezTo>
                    <a:pt x="1179" y="3491"/>
                    <a:pt x="1457" y="3213"/>
                    <a:pt x="1457" y="2880"/>
                  </a:cubicBezTo>
                  <a:lnTo>
                    <a:pt x="1457" y="1604"/>
                  </a:lnTo>
                  <a:lnTo>
                    <a:pt x="2747" y="1231"/>
                  </a:lnTo>
                  <a:lnTo>
                    <a:pt x="2747" y="1979"/>
                  </a:lnTo>
                  <a:cubicBezTo>
                    <a:pt x="2677" y="1952"/>
                    <a:pt x="2594" y="1937"/>
                    <a:pt x="2510" y="1937"/>
                  </a:cubicBezTo>
                  <a:lnTo>
                    <a:pt x="2275" y="1937"/>
                  </a:lnTo>
                  <a:cubicBezTo>
                    <a:pt x="1942" y="1937"/>
                    <a:pt x="1665" y="2201"/>
                    <a:pt x="1665" y="2534"/>
                  </a:cubicBezTo>
                  <a:cubicBezTo>
                    <a:pt x="1665" y="2880"/>
                    <a:pt x="1942" y="3144"/>
                    <a:pt x="2275" y="3144"/>
                  </a:cubicBezTo>
                  <a:lnTo>
                    <a:pt x="2510" y="3144"/>
                  </a:lnTo>
                  <a:cubicBezTo>
                    <a:pt x="2843" y="3144"/>
                    <a:pt x="3121" y="2880"/>
                    <a:pt x="3121" y="2534"/>
                  </a:cubicBezTo>
                  <a:lnTo>
                    <a:pt x="3121" y="177"/>
                  </a:lnTo>
                  <a:cubicBezTo>
                    <a:pt x="3121" y="84"/>
                    <a:pt x="3034" y="0"/>
                    <a:pt x="2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11;p52">
              <a:extLst>
                <a:ext uri="{FF2B5EF4-FFF2-40B4-BE49-F238E27FC236}">
                  <a16:creationId xmlns:a16="http://schemas.microsoft.com/office/drawing/2014/main" id="{E93B4D4F-E053-E0FE-30CF-F6F95D0F00DB}"/>
                </a:ext>
              </a:extLst>
            </p:cNvPr>
            <p:cNvSpPr/>
            <p:nvPr/>
          </p:nvSpPr>
          <p:spPr>
            <a:xfrm>
              <a:off x="2758122" y="4391785"/>
              <a:ext cx="32424" cy="17929"/>
            </a:xfrm>
            <a:custGeom>
              <a:avLst/>
              <a:gdLst/>
              <a:ahLst/>
              <a:cxnLst/>
              <a:rect l="l" t="t" r="r" b="b"/>
              <a:pathLst>
                <a:path w="680" h="376" extrusionOk="0">
                  <a:moveTo>
                    <a:pt x="180" y="1"/>
                  </a:moveTo>
                  <a:cubicBezTo>
                    <a:pt x="84" y="1"/>
                    <a:pt x="0" y="84"/>
                    <a:pt x="0" y="195"/>
                  </a:cubicBezTo>
                  <a:cubicBezTo>
                    <a:pt x="0" y="293"/>
                    <a:pt x="84" y="376"/>
                    <a:pt x="180" y="376"/>
                  </a:cubicBezTo>
                  <a:lnTo>
                    <a:pt x="485" y="376"/>
                  </a:lnTo>
                  <a:cubicBezTo>
                    <a:pt x="596" y="376"/>
                    <a:pt x="679" y="293"/>
                    <a:pt x="679" y="195"/>
                  </a:cubicBezTo>
                  <a:cubicBezTo>
                    <a:pt x="679" y="84"/>
                    <a:pt x="59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12;p52">
              <a:extLst>
                <a:ext uri="{FF2B5EF4-FFF2-40B4-BE49-F238E27FC236}">
                  <a16:creationId xmlns:a16="http://schemas.microsoft.com/office/drawing/2014/main" id="{A89AA1FB-7DA5-3F0F-FA24-BA3E48E31D20}"/>
                </a:ext>
              </a:extLst>
            </p:cNvPr>
            <p:cNvSpPr/>
            <p:nvPr/>
          </p:nvSpPr>
          <p:spPr>
            <a:xfrm>
              <a:off x="2813673" y="4391785"/>
              <a:ext cx="93935" cy="17929"/>
            </a:xfrm>
            <a:custGeom>
              <a:avLst/>
              <a:gdLst/>
              <a:ahLst/>
              <a:cxnLst/>
              <a:rect l="l" t="t" r="r" b="b"/>
              <a:pathLst>
                <a:path w="1970" h="376" extrusionOk="0">
                  <a:moveTo>
                    <a:pt x="180" y="1"/>
                  </a:moveTo>
                  <a:cubicBezTo>
                    <a:pt x="84" y="1"/>
                    <a:pt x="0" y="84"/>
                    <a:pt x="0" y="195"/>
                  </a:cubicBezTo>
                  <a:cubicBezTo>
                    <a:pt x="0" y="293"/>
                    <a:pt x="84" y="376"/>
                    <a:pt x="180" y="376"/>
                  </a:cubicBezTo>
                  <a:lnTo>
                    <a:pt x="1789" y="376"/>
                  </a:lnTo>
                  <a:cubicBezTo>
                    <a:pt x="1886" y="376"/>
                    <a:pt x="1970" y="293"/>
                    <a:pt x="1970" y="195"/>
                  </a:cubicBezTo>
                  <a:cubicBezTo>
                    <a:pt x="1970" y="84"/>
                    <a:pt x="1886" y="1"/>
                    <a:pt x="1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13;p52">
              <a:extLst>
                <a:ext uri="{FF2B5EF4-FFF2-40B4-BE49-F238E27FC236}">
                  <a16:creationId xmlns:a16="http://schemas.microsoft.com/office/drawing/2014/main" id="{7AF31118-2380-7A12-BB64-1F5942D0B19C}"/>
                </a:ext>
              </a:extLst>
            </p:cNvPr>
            <p:cNvSpPr/>
            <p:nvPr/>
          </p:nvSpPr>
          <p:spPr>
            <a:xfrm>
              <a:off x="2758122" y="4436131"/>
              <a:ext cx="32424" cy="17881"/>
            </a:xfrm>
            <a:custGeom>
              <a:avLst/>
              <a:gdLst/>
              <a:ahLst/>
              <a:cxnLst/>
              <a:rect l="l" t="t" r="r" b="b"/>
              <a:pathLst>
                <a:path w="680" h="375" extrusionOk="0">
                  <a:moveTo>
                    <a:pt x="180" y="1"/>
                  </a:moveTo>
                  <a:cubicBezTo>
                    <a:pt x="84" y="1"/>
                    <a:pt x="0" y="84"/>
                    <a:pt x="0" y="180"/>
                  </a:cubicBezTo>
                  <a:cubicBezTo>
                    <a:pt x="0" y="291"/>
                    <a:pt x="84" y="375"/>
                    <a:pt x="180" y="375"/>
                  </a:cubicBezTo>
                  <a:lnTo>
                    <a:pt x="485" y="375"/>
                  </a:lnTo>
                  <a:cubicBezTo>
                    <a:pt x="596" y="375"/>
                    <a:pt x="679" y="291"/>
                    <a:pt x="679" y="180"/>
                  </a:cubicBezTo>
                  <a:cubicBezTo>
                    <a:pt x="679" y="84"/>
                    <a:pt x="59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14;p52">
              <a:extLst>
                <a:ext uri="{FF2B5EF4-FFF2-40B4-BE49-F238E27FC236}">
                  <a16:creationId xmlns:a16="http://schemas.microsoft.com/office/drawing/2014/main" id="{536875F7-AAEC-688F-F3A6-D02F9B3AE171}"/>
                </a:ext>
              </a:extLst>
            </p:cNvPr>
            <p:cNvSpPr/>
            <p:nvPr/>
          </p:nvSpPr>
          <p:spPr>
            <a:xfrm>
              <a:off x="2813673" y="4436131"/>
              <a:ext cx="93935" cy="17881"/>
            </a:xfrm>
            <a:custGeom>
              <a:avLst/>
              <a:gdLst/>
              <a:ahLst/>
              <a:cxnLst/>
              <a:rect l="l" t="t" r="r" b="b"/>
              <a:pathLst>
                <a:path w="1970" h="375" extrusionOk="0">
                  <a:moveTo>
                    <a:pt x="180" y="1"/>
                  </a:moveTo>
                  <a:cubicBezTo>
                    <a:pt x="84" y="1"/>
                    <a:pt x="0" y="84"/>
                    <a:pt x="0" y="180"/>
                  </a:cubicBezTo>
                  <a:cubicBezTo>
                    <a:pt x="0" y="291"/>
                    <a:pt x="84" y="375"/>
                    <a:pt x="180" y="375"/>
                  </a:cubicBezTo>
                  <a:lnTo>
                    <a:pt x="1789" y="375"/>
                  </a:lnTo>
                  <a:cubicBezTo>
                    <a:pt x="1886" y="375"/>
                    <a:pt x="1970" y="291"/>
                    <a:pt x="1970" y="180"/>
                  </a:cubicBezTo>
                  <a:cubicBezTo>
                    <a:pt x="1970" y="84"/>
                    <a:pt x="1886" y="1"/>
                    <a:pt x="1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15;p52">
              <a:extLst>
                <a:ext uri="{FF2B5EF4-FFF2-40B4-BE49-F238E27FC236}">
                  <a16:creationId xmlns:a16="http://schemas.microsoft.com/office/drawing/2014/main" id="{F9174398-55D1-F119-88E9-BF9DA92C5A6A}"/>
                </a:ext>
              </a:extLst>
            </p:cNvPr>
            <p:cNvSpPr/>
            <p:nvPr/>
          </p:nvSpPr>
          <p:spPr>
            <a:xfrm>
              <a:off x="2758122" y="4480429"/>
              <a:ext cx="32424" cy="17929"/>
            </a:xfrm>
            <a:custGeom>
              <a:avLst/>
              <a:gdLst/>
              <a:ahLst/>
              <a:cxnLst/>
              <a:rect l="l" t="t" r="r" b="b"/>
              <a:pathLst>
                <a:path w="680" h="376" extrusionOk="0">
                  <a:moveTo>
                    <a:pt x="180" y="0"/>
                  </a:moveTo>
                  <a:cubicBezTo>
                    <a:pt x="84" y="0"/>
                    <a:pt x="0" y="83"/>
                    <a:pt x="0" y="181"/>
                  </a:cubicBezTo>
                  <a:cubicBezTo>
                    <a:pt x="0" y="292"/>
                    <a:pt x="84" y="375"/>
                    <a:pt x="180" y="375"/>
                  </a:cubicBezTo>
                  <a:lnTo>
                    <a:pt x="485" y="375"/>
                  </a:lnTo>
                  <a:cubicBezTo>
                    <a:pt x="596" y="375"/>
                    <a:pt x="679" y="292"/>
                    <a:pt x="679" y="181"/>
                  </a:cubicBezTo>
                  <a:cubicBezTo>
                    <a:pt x="679" y="83"/>
                    <a:pt x="596" y="0"/>
                    <a:pt x="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16;p52">
              <a:extLst>
                <a:ext uri="{FF2B5EF4-FFF2-40B4-BE49-F238E27FC236}">
                  <a16:creationId xmlns:a16="http://schemas.microsoft.com/office/drawing/2014/main" id="{C8E89899-C81F-1A6D-116A-678BFE20E60E}"/>
                </a:ext>
              </a:extLst>
            </p:cNvPr>
            <p:cNvSpPr/>
            <p:nvPr/>
          </p:nvSpPr>
          <p:spPr>
            <a:xfrm>
              <a:off x="2813673" y="4480429"/>
              <a:ext cx="93935" cy="17929"/>
            </a:xfrm>
            <a:custGeom>
              <a:avLst/>
              <a:gdLst/>
              <a:ahLst/>
              <a:cxnLst/>
              <a:rect l="l" t="t" r="r" b="b"/>
              <a:pathLst>
                <a:path w="1970" h="376" extrusionOk="0">
                  <a:moveTo>
                    <a:pt x="180" y="0"/>
                  </a:moveTo>
                  <a:cubicBezTo>
                    <a:pt x="84" y="0"/>
                    <a:pt x="0" y="83"/>
                    <a:pt x="0" y="181"/>
                  </a:cubicBezTo>
                  <a:cubicBezTo>
                    <a:pt x="0" y="292"/>
                    <a:pt x="84" y="375"/>
                    <a:pt x="180" y="375"/>
                  </a:cubicBezTo>
                  <a:lnTo>
                    <a:pt x="1789" y="375"/>
                  </a:lnTo>
                  <a:cubicBezTo>
                    <a:pt x="1886" y="375"/>
                    <a:pt x="1970" y="292"/>
                    <a:pt x="1970" y="181"/>
                  </a:cubicBezTo>
                  <a:cubicBezTo>
                    <a:pt x="1970" y="83"/>
                    <a:pt x="1886"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17;p52">
              <a:extLst>
                <a:ext uri="{FF2B5EF4-FFF2-40B4-BE49-F238E27FC236}">
                  <a16:creationId xmlns:a16="http://schemas.microsoft.com/office/drawing/2014/main" id="{9886DD9F-DF44-5802-B512-42C5E3DF56F2}"/>
                </a:ext>
              </a:extLst>
            </p:cNvPr>
            <p:cNvSpPr/>
            <p:nvPr/>
          </p:nvSpPr>
          <p:spPr>
            <a:xfrm>
              <a:off x="2721739" y="4560871"/>
              <a:ext cx="19884" cy="17499"/>
            </a:xfrm>
            <a:custGeom>
              <a:avLst/>
              <a:gdLst/>
              <a:ahLst/>
              <a:cxnLst/>
              <a:rect l="l" t="t" r="r" b="b"/>
              <a:pathLst>
                <a:path w="417" h="367" extrusionOk="0">
                  <a:moveTo>
                    <a:pt x="214" y="1"/>
                  </a:moveTo>
                  <a:cubicBezTo>
                    <a:pt x="179" y="1"/>
                    <a:pt x="143" y="12"/>
                    <a:pt x="111" y="33"/>
                  </a:cubicBezTo>
                  <a:cubicBezTo>
                    <a:pt x="28" y="88"/>
                    <a:pt x="0" y="199"/>
                    <a:pt x="56" y="283"/>
                  </a:cubicBezTo>
                  <a:cubicBezTo>
                    <a:pt x="91" y="336"/>
                    <a:pt x="156" y="367"/>
                    <a:pt x="220" y="367"/>
                  </a:cubicBezTo>
                  <a:cubicBezTo>
                    <a:pt x="255" y="367"/>
                    <a:pt x="290" y="358"/>
                    <a:pt x="320" y="338"/>
                  </a:cubicBezTo>
                  <a:cubicBezTo>
                    <a:pt x="403" y="283"/>
                    <a:pt x="416" y="172"/>
                    <a:pt x="361" y="88"/>
                  </a:cubicBezTo>
                  <a:cubicBezTo>
                    <a:pt x="327" y="29"/>
                    <a:pt x="271"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473;p33"/>
          <p:cNvSpPr txBox="1">
            <a:spLocks noGrp="1"/>
          </p:cNvSpPr>
          <p:nvPr>
            <p:ph type="subTitle" idx="1"/>
          </p:nvPr>
        </p:nvSpPr>
        <p:spPr>
          <a:xfrm>
            <a:off x="4664093" y="3483850"/>
            <a:ext cx="3381760" cy="1023600"/>
          </a:xfrm>
          <a:prstGeom prst="rect">
            <a:avLst/>
          </a:prstGeom>
        </p:spPr>
        <p:txBody>
          <a:bodyPr spcFirstLastPara="1" wrap="square" lIns="91425" tIns="0" rIns="91425" bIns="0" anchor="t" anchorCtr="0">
            <a:noAutofit/>
          </a:bodyPr>
          <a:lstStyle/>
          <a:p>
            <a:pPr marL="457200" lvl="1" indent="0" algn="ctr">
              <a:spcAft>
                <a:spcPts val="1200"/>
              </a:spcAft>
            </a:pPr>
            <a:r>
              <a:rPr lang="en"/>
              <a:t>An efficient model would act quickly, and latency can be quickly reduced using feature selection</a:t>
            </a:r>
          </a:p>
        </p:txBody>
      </p:sp>
      <p:sp>
        <p:nvSpPr>
          <p:cNvPr id="19" name="Google Shape;475;p33"/>
          <p:cNvSpPr txBox="1">
            <a:spLocks noGrp="1"/>
          </p:cNvSpPr>
          <p:nvPr>
            <p:ph type="subTitle" idx="3"/>
          </p:nvPr>
        </p:nvSpPr>
        <p:spPr>
          <a:xfrm>
            <a:off x="5719458" y="2839958"/>
            <a:ext cx="1579800" cy="352800"/>
          </a:xfrm>
          <a:prstGeom prst="rect">
            <a:avLst/>
          </a:prstGeom>
        </p:spPr>
        <p:txBody>
          <a:bodyPr spcFirstLastPara="1" wrap="square" lIns="91425" tIns="0" rIns="91425" bIns="0" anchor="t" anchorCtr="0">
            <a:noAutofit/>
          </a:bodyPr>
          <a:lstStyle/>
          <a:p>
            <a:pPr marL="0" indent="0">
              <a:spcAft>
                <a:spcPts val="1200"/>
              </a:spcAft>
            </a:pPr>
            <a:r>
              <a:rPr lang="en"/>
              <a:t>Feature </a:t>
            </a:r>
            <a:r>
              <a:rPr lang="en-US" altLang="zh-CN"/>
              <a:t>Selection</a:t>
            </a:r>
            <a:endParaRPr lang="en"/>
          </a:p>
        </p:txBody>
      </p:sp>
      <p:sp>
        <p:nvSpPr>
          <p:cNvPr id="20" name="Google Shape;503;p33"/>
          <p:cNvSpPr/>
          <p:nvPr/>
        </p:nvSpPr>
        <p:spPr>
          <a:xfrm>
            <a:off x="5888658" y="1481596"/>
            <a:ext cx="1241400" cy="1241400"/>
          </a:xfrm>
          <a:prstGeom prst="rect">
            <a:avLst/>
          </a:prstGeom>
          <a:gradFill>
            <a:gsLst>
              <a:gs pos="0">
                <a:schemeClr val="dk2"/>
              </a:gs>
              <a:gs pos="2000">
                <a:schemeClr val="dk2"/>
              </a:gs>
              <a:gs pos="50000">
                <a:schemeClr val="dk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1" name="Google Shape;2103;p52">
            <a:extLst>
              <a:ext uri="{FF2B5EF4-FFF2-40B4-BE49-F238E27FC236}">
                <a16:creationId xmlns:a16="http://schemas.microsoft.com/office/drawing/2014/main" id="{B8899B65-3F20-7DCA-96CC-EF0AC368C42C}"/>
              </a:ext>
            </a:extLst>
          </p:cNvPr>
          <p:cNvGrpSpPr/>
          <p:nvPr/>
        </p:nvGrpSpPr>
        <p:grpSpPr>
          <a:xfrm>
            <a:off x="6308700" y="1866222"/>
            <a:ext cx="402778" cy="335939"/>
            <a:chOff x="6184139" y="2723670"/>
            <a:chExt cx="451696" cy="376740"/>
          </a:xfrm>
        </p:grpSpPr>
        <p:sp>
          <p:nvSpPr>
            <p:cNvPr id="22" name="Google Shape;2104;p52">
              <a:extLst>
                <a:ext uri="{FF2B5EF4-FFF2-40B4-BE49-F238E27FC236}">
                  <a16:creationId xmlns:a16="http://schemas.microsoft.com/office/drawing/2014/main" id="{CA262056-255A-FE41-C25A-CB0C64AFF5D4}"/>
                </a:ext>
              </a:extLst>
            </p:cNvPr>
            <p:cNvSpPr/>
            <p:nvPr/>
          </p:nvSpPr>
          <p:spPr>
            <a:xfrm>
              <a:off x="6184139" y="2727294"/>
              <a:ext cx="451696" cy="373116"/>
            </a:xfrm>
            <a:custGeom>
              <a:avLst/>
              <a:gdLst/>
              <a:ahLst/>
              <a:cxnLst/>
              <a:rect l="l" t="t" r="r" b="b"/>
              <a:pathLst>
                <a:path w="9473" h="7825" extrusionOk="0">
                  <a:moveTo>
                    <a:pt x="4786" y="1029"/>
                  </a:moveTo>
                  <a:cubicBezTo>
                    <a:pt x="5576" y="1029"/>
                    <a:pt x="6339" y="1334"/>
                    <a:pt x="6921" y="1874"/>
                  </a:cubicBezTo>
                  <a:lnTo>
                    <a:pt x="6851" y="1958"/>
                  </a:lnTo>
                  <a:cubicBezTo>
                    <a:pt x="6772" y="2029"/>
                    <a:pt x="6665" y="2069"/>
                    <a:pt x="6560" y="2069"/>
                  </a:cubicBezTo>
                  <a:cubicBezTo>
                    <a:pt x="6481" y="2069"/>
                    <a:pt x="6404" y="2047"/>
                    <a:pt x="6339" y="2000"/>
                  </a:cubicBezTo>
                  <a:cubicBezTo>
                    <a:pt x="5881" y="1667"/>
                    <a:pt x="5340" y="1500"/>
                    <a:pt x="4786" y="1500"/>
                  </a:cubicBezTo>
                  <a:cubicBezTo>
                    <a:pt x="4216" y="1500"/>
                    <a:pt x="3676" y="1667"/>
                    <a:pt x="3232" y="2000"/>
                  </a:cubicBezTo>
                  <a:cubicBezTo>
                    <a:pt x="3161" y="2047"/>
                    <a:pt x="3080" y="2069"/>
                    <a:pt x="3001" y="2069"/>
                  </a:cubicBezTo>
                  <a:cubicBezTo>
                    <a:pt x="2894" y="2069"/>
                    <a:pt x="2791" y="2029"/>
                    <a:pt x="2719" y="1958"/>
                  </a:cubicBezTo>
                  <a:lnTo>
                    <a:pt x="2636" y="1874"/>
                  </a:lnTo>
                  <a:cubicBezTo>
                    <a:pt x="3218" y="1334"/>
                    <a:pt x="3995" y="1029"/>
                    <a:pt x="4786" y="1029"/>
                  </a:cubicBezTo>
                  <a:close/>
                  <a:moveTo>
                    <a:pt x="903" y="5064"/>
                  </a:moveTo>
                  <a:lnTo>
                    <a:pt x="903" y="6978"/>
                  </a:lnTo>
                  <a:lnTo>
                    <a:pt x="792" y="6978"/>
                  </a:lnTo>
                  <a:cubicBezTo>
                    <a:pt x="555" y="6978"/>
                    <a:pt x="376" y="6784"/>
                    <a:pt x="376" y="6562"/>
                  </a:cubicBezTo>
                  <a:lnTo>
                    <a:pt x="376" y="5480"/>
                  </a:lnTo>
                  <a:cubicBezTo>
                    <a:pt x="376" y="5258"/>
                    <a:pt x="555" y="5064"/>
                    <a:pt x="792" y="5064"/>
                  </a:cubicBezTo>
                  <a:close/>
                  <a:moveTo>
                    <a:pt x="8696" y="5064"/>
                  </a:moveTo>
                  <a:cubicBezTo>
                    <a:pt x="8918" y="5064"/>
                    <a:pt x="9098" y="5258"/>
                    <a:pt x="9098" y="5480"/>
                  </a:cubicBezTo>
                  <a:lnTo>
                    <a:pt x="9098" y="6562"/>
                  </a:lnTo>
                  <a:cubicBezTo>
                    <a:pt x="9098" y="6784"/>
                    <a:pt x="8918" y="6978"/>
                    <a:pt x="8696" y="6978"/>
                  </a:cubicBezTo>
                  <a:lnTo>
                    <a:pt x="8585" y="6978"/>
                  </a:lnTo>
                  <a:lnTo>
                    <a:pt x="8585" y="5064"/>
                  </a:lnTo>
                  <a:close/>
                  <a:moveTo>
                    <a:pt x="2025" y="4662"/>
                  </a:moveTo>
                  <a:cubicBezTo>
                    <a:pt x="2178" y="4662"/>
                    <a:pt x="2289" y="4773"/>
                    <a:pt x="2289" y="4912"/>
                  </a:cubicBezTo>
                  <a:lnTo>
                    <a:pt x="2289" y="7186"/>
                  </a:lnTo>
                  <a:cubicBezTo>
                    <a:pt x="2289" y="7338"/>
                    <a:pt x="2178" y="7449"/>
                    <a:pt x="2025" y="7449"/>
                  </a:cubicBezTo>
                  <a:lnTo>
                    <a:pt x="1526" y="7449"/>
                  </a:lnTo>
                  <a:cubicBezTo>
                    <a:pt x="1360" y="7449"/>
                    <a:pt x="1276" y="7311"/>
                    <a:pt x="1276" y="7159"/>
                  </a:cubicBezTo>
                  <a:lnTo>
                    <a:pt x="1276" y="4912"/>
                  </a:lnTo>
                  <a:cubicBezTo>
                    <a:pt x="1276" y="4773"/>
                    <a:pt x="1387" y="4662"/>
                    <a:pt x="1526" y="4662"/>
                  </a:cubicBezTo>
                  <a:close/>
                  <a:moveTo>
                    <a:pt x="7947" y="4662"/>
                  </a:moveTo>
                  <a:cubicBezTo>
                    <a:pt x="8086" y="4662"/>
                    <a:pt x="8210" y="4773"/>
                    <a:pt x="8210" y="4912"/>
                  </a:cubicBezTo>
                  <a:lnTo>
                    <a:pt x="8210" y="7159"/>
                  </a:lnTo>
                  <a:cubicBezTo>
                    <a:pt x="8210" y="7311"/>
                    <a:pt x="8114" y="7449"/>
                    <a:pt x="7947" y="7449"/>
                  </a:cubicBezTo>
                  <a:lnTo>
                    <a:pt x="7448" y="7449"/>
                  </a:lnTo>
                  <a:cubicBezTo>
                    <a:pt x="7310" y="7449"/>
                    <a:pt x="7199" y="7338"/>
                    <a:pt x="7199" y="7186"/>
                  </a:cubicBezTo>
                  <a:lnTo>
                    <a:pt x="7199" y="4912"/>
                  </a:lnTo>
                  <a:cubicBezTo>
                    <a:pt x="7199" y="4773"/>
                    <a:pt x="7310" y="4662"/>
                    <a:pt x="7448" y="4662"/>
                  </a:cubicBezTo>
                  <a:close/>
                  <a:moveTo>
                    <a:pt x="3997" y="0"/>
                  </a:moveTo>
                  <a:cubicBezTo>
                    <a:pt x="3987" y="0"/>
                    <a:pt x="3977" y="1"/>
                    <a:pt x="3967" y="3"/>
                  </a:cubicBezTo>
                  <a:cubicBezTo>
                    <a:pt x="3135" y="169"/>
                    <a:pt x="2373" y="571"/>
                    <a:pt x="1776" y="1168"/>
                  </a:cubicBezTo>
                  <a:cubicBezTo>
                    <a:pt x="971" y="1972"/>
                    <a:pt x="528" y="3039"/>
                    <a:pt x="528" y="4176"/>
                  </a:cubicBezTo>
                  <a:lnTo>
                    <a:pt x="528" y="4746"/>
                  </a:lnTo>
                  <a:cubicBezTo>
                    <a:pt x="223" y="4842"/>
                    <a:pt x="1" y="5134"/>
                    <a:pt x="1" y="5480"/>
                  </a:cubicBezTo>
                  <a:lnTo>
                    <a:pt x="1" y="6562"/>
                  </a:lnTo>
                  <a:cubicBezTo>
                    <a:pt x="1" y="6992"/>
                    <a:pt x="361" y="7338"/>
                    <a:pt x="792" y="7338"/>
                  </a:cubicBezTo>
                  <a:lnTo>
                    <a:pt x="916" y="7338"/>
                  </a:lnTo>
                  <a:cubicBezTo>
                    <a:pt x="986" y="7616"/>
                    <a:pt x="1235" y="7824"/>
                    <a:pt x="1526" y="7824"/>
                  </a:cubicBezTo>
                  <a:lnTo>
                    <a:pt x="2025" y="7824"/>
                  </a:lnTo>
                  <a:cubicBezTo>
                    <a:pt x="2373" y="7824"/>
                    <a:pt x="2663" y="7533"/>
                    <a:pt x="2663" y="7186"/>
                  </a:cubicBezTo>
                  <a:lnTo>
                    <a:pt x="2663" y="4912"/>
                  </a:lnTo>
                  <a:cubicBezTo>
                    <a:pt x="2663" y="4565"/>
                    <a:pt x="2373" y="4287"/>
                    <a:pt x="2025" y="4287"/>
                  </a:cubicBezTo>
                  <a:lnTo>
                    <a:pt x="1637" y="4287"/>
                  </a:lnTo>
                  <a:lnTo>
                    <a:pt x="1637" y="4176"/>
                  </a:lnTo>
                  <a:cubicBezTo>
                    <a:pt x="1637" y="3400"/>
                    <a:pt x="1914" y="2693"/>
                    <a:pt x="2386" y="2152"/>
                  </a:cubicBezTo>
                  <a:lnTo>
                    <a:pt x="2456" y="2222"/>
                  </a:lnTo>
                  <a:cubicBezTo>
                    <a:pt x="2602" y="2361"/>
                    <a:pt x="2801" y="2435"/>
                    <a:pt x="2999" y="2435"/>
                  </a:cubicBezTo>
                  <a:cubicBezTo>
                    <a:pt x="3155" y="2435"/>
                    <a:pt x="3311" y="2389"/>
                    <a:pt x="3440" y="2290"/>
                  </a:cubicBezTo>
                  <a:cubicBezTo>
                    <a:pt x="3828" y="2013"/>
                    <a:pt x="4300" y="1861"/>
                    <a:pt x="4786" y="1861"/>
                  </a:cubicBezTo>
                  <a:cubicBezTo>
                    <a:pt x="5270" y="1861"/>
                    <a:pt x="5729" y="2013"/>
                    <a:pt x="6117" y="2290"/>
                  </a:cubicBezTo>
                  <a:cubicBezTo>
                    <a:pt x="6252" y="2389"/>
                    <a:pt x="6411" y="2435"/>
                    <a:pt x="6568" y="2435"/>
                  </a:cubicBezTo>
                  <a:cubicBezTo>
                    <a:pt x="6767" y="2435"/>
                    <a:pt x="6962" y="2361"/>
                    <a:pt x="7101" y="2222"/>
                  </a:cubicBezTo>
                  <a:lnTo>
                    <a:pt x="7171" y="2152"/>
                  </a:lnTo>
                  <a:cubicBezTo>
                    <a:pt x="7642" y="2693"/>
                    <a:pt x="7920" y="3400"/>
                    <a:pt x="7920" y="4176"/>
                  </a:cubicBezTo>
                  <a:lnTo>
                    <a:pt x="7920" y="4287"/>
                  </a:lnTo>
                  <a:lnTo>
                    <a:pt x="7448" y="4287"/>
                  </a:lnTo>
                  <a:cubicBezTo>
                    <a:pt x="7101" y="4287"/>
                    <a:pt x="6824" y="4565"/>
                    <a:pt x="6824" y="4912"/>
                  </a:cubicBezTo>
                  <a:lnTo>
                    <a:pt x="6824" y="7186"/>
                  </a:lnTo>
                  <a:cubicBezTo>
                    <a:pt x="6824" y="7533"/>
                    <a:pt x="7101" y="7824"/>
                    <a:pt x="7448" y="7824"/>
                  </a:cubicBezTo>
                  <a:lnTo>
                    <a:pt x="7947" y="7824"/>
                  </a:lnTo>
                  <a:cubicBezTo>
                    <a:pt x="8238" y="7824"/>
                    <a:pt x="8488" y="7616"/>
                    <a:pt x="8558" y="7338"/>
                  </a:cubicBezTo>
                  <a:lnTo>
                    <a:pt x="8696" y="7338"/>
                  </a:lnTo>
                  <a:cubicBezTo>
                    <a:pt x="9126" y="7338"/>
                    <a:pt x="9473" y="6992"/>
                    <a:pt x="9473" y="6562"/>
                  </a:cubicBezTo>
                  <a:lnTo>
                    <a:pt x="9473" y="5480"/>
                  </a:lnTo>
                  <a:cubicBezTo>
                    <a:pt x="9473" y="5162"/>
                    <a:pt x="9292" y="4898"/>
                    <a:pt x="9029" y="4773"/>
                  </a:cubicBezTo>
                  <a:lnTo>
                    <a:pt x="9029" y="4176"/>
                  </a:lnTo>
                  <a:cubicBezTo>
                    <a:pt x="9029" y="3039"/>
                    <a:pt x="8585" y="1972"/>
                    <a:pt x="7781" y="1168"/>
                  </a:cubicBezTo>
                  <a:cubicBezTo>
                    <a:pt x="7184" y="571"/>
                    <a:pt x="6450" y="169"/>
                    <a:pt x="5631" y="3"/>
                  </a:cubicBezTo>
                  <a:cubicBezTo>
                    <a:pt x="5621" y="1"/>
                    <a:pt x="5612" y="1"/>
                    <a:pt x="5602" y="1"/>
                  </a:cubicBezTo>
                  <a:cubicBezTo>
                    <a:pt x="5504" y="1"/>
                    <a:pt x="5422" y="67"/>
                    <a:pt x="5409" y="155"/>
                  </a:cubicBezTo>
                  <a:cubicBezTo>
                    <a:pt x="5396" y="252"/>
                    <a:pt x="5451" y="349"/>
                    <a:pt x="5548" y="377"/>
                  </a:cubicBezTo>
                  <a:cubicBezTo>
                    <a:pt x="6297" y="515"/>
                    <a:pt x="6977" y="890"/>
                    <a:pt x="7517" y="1431"/>
                  </a:cubicBezTo>
                  <a:cubicBezTo>
                    <a:pt x="8253" y="2166"/>
                    <a:pt x="8654" y="3137"/>
                    <a:pt x="8654" y="4176"/>
                  </a:cubicBezTo>
                  <a:lnTo>
                    <a:pt x="8654" y="4703"/>
                  </a:lnTo>
                  <a:lnTo>
                    <a:pt x="8543" y="4703"/>
                  </a:lnTo>
                  <a:cubicBezTo>
                    <a:pt x="8488" y="4565"/>
                    <a:pt x="8405" y="4468"/>
                    <a:pt x="8294" y="4385"/>
                  </a:cubicBezTo>
                  <a:lnTo>
                    <a:pt x="8294" y="4176"/>
                  </a:lnTo>
                  <a:cubicBezTo>
                    <a:pt x="8294" y="3233"/>
                    <a:pt x="7920" y="2388"/>
                    <a:pt x="7323" y="1750"/>
                  </a:cubicBezTo>
                  <a:cubicBezTo>
                    <a:pt x="6672" y="1057"/>
                    <a:pt x="5729" y="668"/>
                    <a:pt x="4786" y="668"/>
                  </a:cubicBezTo>
                  <a:cubicBezTo>
                    <a:pt x="3828" y="668"/>
                    <a:pt x="2900" y="1057"/>
                    <a:pt x="2247" y="1750"/>
                  </a:cubicBezTo>
                  <a:cubicBezTo>
                    <a:pt x="1637" y="2388"/>
                    <a:pt x="1276" y="3233"/>
                    <a:pt x="1276" y="4176"/>
                  </a:cubicBezTo>
                  <a:lnTo>
                    <a:pt x="1276" y="4343"/>
                  </a:lnTo>
                  <a:cubicBezTo>
                    <a:pt x="1124" y="4413"/>
                    <a:pt x="999" y="4537"/>
                    <a:pt x="944" y="4703"/>
                  </a:cubicBezTo>
                  <a:lnTo>
                    <a:pt x="903" y="4703"/>
                  </a:lnTo>
                  <a:lnTo>
                    <a:pt x="903" y="4176"/>
                  </a:lnTo>
                  <a:cubicBezTo>
                    <a:pt x="903" y="3137"/>
                    <a:pt x="1304" y="2166"/>
                    <a:pt x="2040" y="1431"/>
                  </a:cubicBezTo>
                  <a:cubicBezTo>
                    <a:pt x="2580" y="876"/>
                    <a:pt x="3273" y="515"/>
                    <a:pt x="4037" y="363"/>
                  </a:cubicBezTo>
                  <a:cubicBezTo>
                    <a:pt x="4133" y="349"/>
                    <a:pt x="4203" y="252"/>
                    <a:pt x="4175" y="155"/>
                  </a:cubicBezTo>
                  <a:cubicBezTo>
                    <a:pt x="4163" y="55"/>
                    <a:pt x="4084" y="0"/>
                    <a:pt x="3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5;p52">
              <a:extLst>
                <a:ext uri="{FF2B5EF4-FFF2-40B4-BE49-F238E27FC236}">
                  <a16:creationId xmlns:a16="http://schemas.microsoft.com/office/drawing/2014/main" id="{38E2B086-64F2-A348-CE99-2E5AAA6C3D67}"/>
                </a:ext>
              </a:extLst>
            </p:cNvPr>
            <p:cNvSpPr/>
            <p:nvPr/>
          </p:nvSpPr>
          <p:spPr>
            <a:xfrm>
              <a:off x="6330957" y="3004383"/>
              <a:ext cx="19884" cy="17595"/>
            </a:xfrm>
            <a:custGeom>
              <a:avLst/>
              <a:gdLst/>
              <a:ahLst/>
              <a:cxnLst/>
              <a:rect l="l" t="t" r="r" b="b"/>
              <a:pathLst>
                <a:path w="417" h="369" extrusionOk="0">
                  <a:moveTo>
                    <a:pt x="206" y="1"/>
                  </a:moveTo>
                  <a:cubicBezTo>
                    <a:pt x="174" y="1"/>
                    <a:pt x="141" y="10"/>
                    <a:pt x="111" y="30"/>
                  </a:cubicBezTo>
                  <a:cubicBezTo>
                    <a:pt x="28" y="85"/>
                    <a:pt x="0" y="210"/>
                    <a:pt x="56" y="294"/>
                  </a:cubicBezTo>
                  <a:cubicBezTo>
                    <a:pt x="89" y="343"/>
                    <a:pt x="147" y="368"/>
                    <a:pt x="206" y="368"/>
                  </a:cubicBezTo>
                  <a:cubicBezTo>
                    <a:pt x="246" y="368"/>
                    <a:pt x="286" y="357"/>
                    <a:pt x="320" y="335"/>
                  </a:cubicBezTo>
                  <a:cubicBezTo>
                    <a:pt x="403" y="279"/>
                    <a:pt x="416" y="168"/>
                    <a:pt x="361" y="85"/>
                  </a:cubicBezTo>
                  <a:cubicBezTo>
                    <a:pt x="325" y="31"/>
                    <a:pt x="266"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6;p52">
              <a:extLst>
                <a:ext uri="{FF2B5EF4-FFF2-40B4-BE49-F238E27FC236}">
                  <a16:creationId xmlns:a16="http://schemas.microsoft.com/office/drawing/2014/main" id="{B33B7C0F-D043-916A-9A48-A7C5D33D83BD}"/>
                </a:ext>
              </a:extLst>
            </p:cNvPr>
            <p:cNvSpPr/>
            <p:nvPr/>
          </p:nvSpPr>
          <p:spPr>
            <a:xfrm>
              <a:off x="6366004" y="2972054"/>
              <a:ext cx="17881" cy="82681"/>
            </a:xfrm>
            <a:custGeom>
              <a:avLst/>
              <a:gdLst/>
              <a:ahLst/>
              <a:cxnLst/>
              <a:rect l="l" t="t" r="r" b="b"/>
              <a:pathLst>
                <a:path w="375" h="1734" extrusionOk="0">
                  <a:moveTo>
                    <a:pt x="181" y="1"/>
                  </a:moveTo>
                  <a:cubicBezTo>
                    <a:pt x="84" y="1"/>
                    <a:pt x="1" y="84"/>
                    <a:pt x="1" y="181"/>
                  </a:cubicBezTo>
                  <a:lnTo>
                    <a:pt x="1" y="1554"/>
                  </a:lnTo>
                  <a:cubicBezTo>
                    <a:pt x="1" y="1651"/>
                    <a:pt x="84" y="1734"/>
                    <a:pt x="181" y="1734"/>
                  </a:cubicBezTo>
                  <a:cubicBezTo>
                    <a:pt x="292" y="1734"/>
                    <a:pt x="375" y="1651"/>
                    <a:pt x="375" y="1554"/>
                  </a:cubicBezTo>
                  <a:lnTo>
                    <a:pt x="375" y="181"/>
                  </a:lnTo>
                  <a:cubicBezTo>
                    <a:pt x="375" y="84"/>
                    <a:pt x="29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7;p52">
              <a:extLst>
                <a:ext uri="{FF2B5EF4-FFF2-40B4-BE49-F238E27FC236}">
                  <a16:creationId xmlns:a16="http://schemas.microsoft.com/office/drawing/2014/main" id="{51AA22A8-BF4F-A906-11DF-ABDD60C167A6}"/>
                </a:ext>
              </a:extLst>
            </p:cNvPr>
            <p:cNvSpPr/>
            <p:nvPr/>
          </p:nvSpPr>
          <p:spPr>
            <a:xfrm>
              <a:off x="6399717" y="2944922"/>
              <a:ext cx="17261" cy="136944"/>
            </a:xfrm>
            <a:custGeom>
              <a:avLst/>
              <a:gdLst/>
              <a:ahLst/>
              <a:cxnLst/>
              <a:rect l="l" t="t" r="r" b="b"/>
              <a:pathLst>
                <a:path w="362" h="2872" extrusionOk="0">
                  <a:moveTo>
                    <a:pt x="181" y="1"/>
                  </a:moveTo>
                  <a:cubicBezTo>
                    <a:pt x="84" y="1"/>
                    <a:pt x="1" y="84"/>
                    <a:pt x="1" y="182"/>
                  </a:cubicBezTo>
                  <a:lnTo>
                    <a:pt x="1" y="2691"/>
                  </a:lnTo>
                  <a:cubicBezTo>
                    <a:pt x="1" y="2789"/>
                    <a:pt x="84" y="2872"/>
                    <a:pt x="181" y="2872"/>
                  </a:cubicBezTo>
                  <a:cubicBezTo>
                    <a:pt x="292" y="2872"/>
                    <a:pt x="361" y="2789"/>
                    <a:pt x="361" y="2691"/>
                  </a:cubicBezTo>
                  <a:lnTo>
                    <a:pt x="361" y="182"/>
                  </a:lnTo>
                  <a:cubicBezTo>
                    <a:pt x="361" y="84"/>
                    <a:pt x="29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8;p52">
              <a:extLst>
                <a:ext uri="{FF2B5EF4-FFF2-40B4-BE49-F238E27FC236}">
                  <a16:creationId xmlns:a16="http://schemas.microsoft.com/office/drawing/2014/main" id="{A378AE73-1BBA-1B01-6AE9-149A357FFBBA}"/>
                </a:ext>
              </a:extLst>
            </p:cNvPr>
            <p:cNvSpPr/>
            <p:nvPr/>
          </p:nvSpPr>
          <p:spPr>
            <a:xfrm>
              <a:off x="6433477" y="2988600"/>
              <a:ext cx="17213" cy="48302"/>
            </a:xfrm>
            <a:custGeom>
              <a:avLst/>
              <a:gdLst/>
              <a:ahLst/>
              <a:cxnLst/>
              <a:rect l="l" t="t" r="r" b="b"/>
              <a:pathLst>
                <a:path w="361" h="1013" extrusionOk="0">
                  <a:moveTo>
                    <a:pt x="180" y="0"/>
                  </a:moveTo>
                  <a:cubicBezTo>
                    <a:pt x="84" y="0"/>
                    <a:pt x="0" y="83"/>
                    <a:pt x="0" y="194"/>
                  </a:cubicBezTo>
                  <a:lnTo>
                    <a:pt x="0" y="832"/>
                  </a:lnTo>
                  <a:cubicBezTo>
                    <a:pt x="0" y="930"/>
                    <a:pt x="84" y="1013"/>
                    <a:pt x="180" y="1013"/>
                  </a:cubicBezTo>
                  <a:cubicBezTo>
                    <a:pt x="278" y="1013"/>
                    <a:pt x="361" y="930"/>
                    <a:pt x="361" y="832"/>
                  </a:cubicBezTo>
                  <a:lnTo>
                    <a:pt x="361" y="194"/>
                  </a:lnTo>
                  <a:cubicBezTo>
                    <a:pt x="361" y="83"/>
                    <a:pt x="278"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09;p52">
              <a:extLst>
                <a:ext uri="{FF2B5EF4-FFF2-40B4-BE49-F238E27FC236}">
                  <a16:creationId xmlns:a16="http://schemas.microsoft.com/office/drawing/2014/main" id="{41F628E9-43A9-18E7-A6CB-C83093512675}"/>
                </a:ext>
              </a:extLst>
            </p:cNvPr>
            <p:cNvSpPr/>
            <p:nvPr/>
          </p:nvSpPr>
          <p:spPr>
            <a:xfrm>
              <a:off x="6465854" y="3004383"/>
              <a:ext cx="19884" cy="17595"/>
            </a:xfrm>
            <a:custGeom>
              <a:avLst/>
              <a:gdLst/>
              <a:ahLst/>
              <a:cxnLst/>
              <a:rect l="l" t="t" r="r" b="b"/>
              <a:pathLst>
                <a:path w="417" h="369" extrusionOk="0">
                  <a:moveTo>
                    <a:pt x="206" y="1"/>
                  </a:moveTo>
                  <a:cubicBezTo>
                    <a:pt x="174" y="1"/>
                    <a:pt x="141" y="10"/>
                    <a:pt x="111" y="30"/>
                  </a:cubicBezTo>
                  <a:cubicBezTo>
                    <a:pt x="28" y="85"/>
                    <a:pt x="0" y="210"/>
                    <a:pt x="56" y="294"/>
                  </a:cubicBezTo>
                  <a:cubicBezTo>
                    <a:pt x="89" y="343"/>
                    <a:pt x="142" y="368"/>
                    <a:pt x="197" y="368"/>
                  </a:cubicBezTo>
                  <a:cubicBezTo>
                    <a:pt x="234" y="368"/>
                    <a:pt x="272" y="357"/>
                    <a:pt x="305" y="335"/>
                  </a:cubicBezTo>
                  <a:cubicBezTo>
                    <a:pt x="389" y="279"/>
                    <a:pt x="416" y="168"/>
                    <a:pt x="361" y="85"/>
                  </a:cubicBezTo>
                  <a:cubicBezTo>
                    <a:pt x="325" y="31"/>
                    <a:pt x="266" y="1"/>
                    <a:pt x="206" y="1"/>
                  </a:cubicBezTo>
                  <a:close/>
                </a:path>
              </a:pathLst>
            </a:custGeom>
            <a:solidFill>
              <a:schemeClr val="accent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0;p52">
              <a:extLst>
                <a:ext uri="{FF2B5EF4-FFF2-40B4-BE49-F238E27FC236}">
                  <a16:creationId xmlns:a16="http://schemas.microsoft.com/office/drawing/2014/main" id="{3A33E26D-FFFE-8BF2-B109-7A3F4D10987B}"/>
                </a:ext>
              </a:extLst>
            </p:cNvPr>
            <p:cNvSpPr/>
            <p:nvPr/>
          </p:nvSpPr>
          <p:spPr>
            <a:xfrm>
              <a:off x="6402578" y="2723670"/>
              <a:ext cx="19025" cy="17833"/>
            </a:xfrm>
            <a:custGeom>
              <a:avLst/>
              <a:gdLst/>
              <a:ahLst/>
              <a:cxnLst/>
              <a:rect l="l" t="t" r="r" b="b"/>
              <a:pathLst>
                <a:path w="399" h="374" extrusionOk="0">
                  <a:moveTo>
                    <a:pt x="206" y="0"/>
                  </a:moveTo>
                  <a:cubicBezTo>
                    <a:pt x="117" y="0"/>
                    <a:pt x="27" y="60"/>
                    <a:pt x="10" y="162"/>
                  </a:cubicBezTo>
                  <a:cubicBezTo>
                    <a:pt x="0" y="282"/>
                    <a:pt x="106" y="373"/>
                    <a:pt x="212" y="373"/>
                  </a:cubicBezTo>
                  <a:cubicBezTo>
                    <a:pt x="253" y="373"/>
                    <a:pt x="294" y="359"/>
                    <a:pt x="329" y="328"/>
                  </a:cubicBezTo>
                  <a:cubicBezTo>
                    <a:pt x="384" y="258"/>
                    <a:pt x="399" y="162"/>
                    <a:pt x="357" y="79"/>
                  </a:cubicBezTo>
                  <a:cubicBezTo>
                    <a:pt x="319" y="25"/>
                    <a:pt x="262"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7725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961796" y="676649"/>
            <a:ext cx="4735125" cy="1735500"/>
          </a:xfrm>
          <a:prstGeom prst="rect">
            <a:avLst/>
          </a:prstGeom>
        </p:spPr>
        <p:txBody>
          <a:bodyPr spcFirstLastPara="1" wrap="square" lIns="91425" tIns="0" rIns="91425" bIns="0" anchor="b" anchorCtr="0">
            <a:noAutofit/>
          </a:bodyPr>
          <a:lstStyle/>
          <a:p>
            <a:pPr algn="ctr"/>
            <a:r>
              <a:rPr lang="en" sz="6000">
                <a:solidFill>
                  <a:schemeClr val="tx1"/>
                </a:solidFill>
              </a:rPr>
              <a:t>Sampling</a:t>
            </a:r>
          </a:p>
        </p:txBody>
      </p:sp>
      <p:sp>
        <p:nvSpPr>
          <p:cNvPr id="351" name="Google Shape;351;p31"/>
          <p:cNvSpPr/>
          <p:nvPr/>
        </p:nvSpPr>
        <p:spPr>
          <a:xfrm>
            <a:off x="3168968" y="3369004"/>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3168968" y="3369044"/>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714225" y="3309471"/>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672354" y="362581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3588041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961796" y="-316939"/>
            <a:ext cx="4735125" cy="1735500"/>
          </a:xfrm>
          <a:prstGeom prst="rect">
            <a:avLst/>
          </a:prstGeom>
        </p:spPr>
        <p:txBody>
          <a:bodyPr spcFirstLastPara="1" wrap="square" lIns="91425" tIns="0" rIns="91425" bIns="0" anchor="b" anchorCtr="0">
            <a:noAutofit/>
          </a:bodyPr>
          <a:lstStyle/>
          <a:p>
            <a:pPr algn="ctr"/>
            <a:r>
              <a:rPr lang="en" sz="6000">
                <a:solidFill>
                  <a:schemeClr val="tx1"/>
                </a:solidFill>
              </a:rPr>
              <a:t>Sampling</a:t>
            </a:r>
          </a:p>
        </p:txBody>
      </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2" name="TextBox 1">
            <a:extLst>
              <a:ext uri="{FF2B5EF4-FFF2-40B4-BE49-F238E27FC236}">
                <a16:creationId xmlns:a16="http://schemas.microsoft.com/office/drawing/2014/main" id="{48DE4336-04B0-3770-1118-1280A538C2F2}"/>
              </a:ext>
            </a:extLst>
          </p:cNvPr>
          <p:cNvSpPr txBox="1"/>
          <p:nvPr/>
        </p:nvSpPr>
        <p:spPr>
          <a:xfrm>
            <a:off x="3660587" y="1651000"/>
            <a:ext cx="419249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Lexend Deca Medium"/>
              </a:rPr>
              <a:t>For our genre classification model, we made use of a Kaggle dataset, with over 114000 songs and 114 genres</a:t>
            </a:r>
            <a:endParaRPr lang="en-US">
              <a:solidFill>
                <a:schemeClr val="tx1"/>
              </a:solidFill>
            </a:endParaRPr>
          </a:p>
        </p:txBody>
      </p:sp>
      <p:pic>
        <p:nvPicPr>
          <p:cNvPr id="6" name="Picture 5" descr="A screenshot of a music album&#10;&#10;Description automatically generated">
            <a:extLst>
              <a:ext uri="{FF2B5EF4-FFF2-40B4-BE49-F238E27FC236}">
                <a16:creationId xmlns:a16="http://schemas.microsoft.com/office/drawing/2014/main" id="{53835D5D-4626-CA8C-18E4-C9A59A2ADA96}"/>
              </a:ext>
            </a:extLst>
          </p:cNvPr>
          <p:cNvPicPr>
            <a:picLocks noChangeAspect="1"/>
          </p:cNvPicPr>
          <p:nvPr/>
        </p:nvPicPr>
        <p:blipFill>
          <a:blip r:embed="rId3"/>
          <a:stretch>
            <a:fillRect/>
          </a:stretch>
        </p:blipFill>
        <p:spPr>
          <a:xfrm>
            <a:off x="4408867" y="3057495"/>
            <a:ext cx="4054781" cy="1394302"/>
          </a:xfrm>
          <a:prstGeom prst="rect">
            <a:avLst/>
          </a:prstGeom>
        </p:spPr>
      </p:pic>
      <p:pic>
        <p:nvPicPr>
          <p:cNvPr id="7" name="Picture 6" descr="kaggle&quot; Icon - Download for free – Iconduck">
            <a:extLst>
              <a:ext uri="{FF2B5EF4-FFF2-40B4-BE49-F238E27FC236}">
                <a16:creationId xmlns:a16="http://schemas.microsoft.com/office/drawing/2014/main" id="{B0727384-ABA8-2203-6501-DDC075808CDD}"/>
              </a:ext>
            </a:extLst>
          </p:cNvPr>
          <p:cNvPicPr>
            <a:picLocks noChangeAspect="1"/>
          </p:cNvPicPr>
          <p:nvPr/>
        </p:nvPicPr>
        <p:blipFill>
          <a:blip r:embed="rId4"/>
          <a:stretch>
            <a:fillRect/>
          </a:stretch>
        </p:blipFill>
        <p:spPr>
          <a:xfrm>
            <a:off x="2419724" y="1581150"/>
            <a:ext cx="1036171" cy="987612"/>
          </a:xfrm>
          <a:prstGeom prst="rect">
            <a:avLst/>
          </a:prstGeom>
        </p:spPr>
      </p:pic>
      <p:pic>
        <p:nvPicPr>
          <p:cNvPr id="4" name="Picture 3">
            <a:extLst>
              <a:ext uri="{FF2B5EF4-FFF2-40B4-BE49-F238E27FC236}">
                <a16:creationId xmlns:a16="http://schemas.microsoft.com/office/drawing/2014/main" id="{5117A96F-F01A-9408-8917-8F0DF5D6303C}"/>
              </a:ext>
            </a:extLst>
          </p:cNvPr>
          <p:cNvPicPr>
            <a:picLocks noChangeAspect="1"/>
          </p:cNvPicPr>
          <p:nvPr/>
        </p:nvPicPr>
        <p:blipFill>
          <a:blip r:embed="rId5"/>
          <a:stretch>
            <a:fillRect/>
          </a:stretch>
        </p:blipFill>
        <p:spPr>
          <a:xfrm>
            <a:off x="2339662" y="3057495"/>
            <a:ext cx="1865178" cy="580132"/>
          </a:xfrm>
          <a:prstGeom prst="rect">
            <a:avLst/>
          </a:prstGeom>
        </p:spPr>
      </p:pic>
    </p:spTree>
    <p:extLst>
      <p:ext uri="{BB962C8B-B14F-4D97-AF65-F5344CB8AC3E}">
        <p14:creationId xmlns:p14="http://schemas.microsoft.com/office/powerpoint/2010/main" val="3039531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DDFA1938A81C4EB8D47FD34A975546" ma:contentTypeVersion="13" ma:contentTypeDescription="Create a new document." ma:contentTypeScope="" ma:versionID="b7a580ea63c8fa13669efd19b384e087">
  <xsd:schema xmlns:xsd="http://www.w3.org/2001/XMLSchema" xmlns:xs="http://www.w3.org/2001/XMLSchema" xmlns:p="http://schemas.microsoft.com/office/2006/metadata/properties" xmlns:ns3="c09ea07d-758c-457e-88c4-e9286023ceea" xmlns:ns4="84563fc4-f198-4735-9337-f52d30a637d0" targetNamespace="http://schemas.microsoft.com/office/2006/metadata/properties" ma:root="true" ma:fieldsID="5aa31704910c3393b9bd174ec9cce4df" ns3:_="" ns4:_="">
    <xsd:import namespace="c09ea07d-758c-457e-88c4-e9286023ceea"/>
    <xsd:import namespace="84563fc4-f198-4735-9337-f52d30a637d0"/>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9ea07d-758c-457e-88c4-e9286023cee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563fc4-f198-4735-9337-f52d30a637d0"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09ea07d-758c-457e-88c4-e9286023ceea" xsi:nil="true"/>
  </documentManagement>
</p:properties>
</file>

<file path=customXml/itemProps1.xml><?xml version="1.0" encoding="utf-8"?>
<ds:datastoreItem xmlns:ds="http://schemas.openxmlformats.org/officeDocument/2006/customXml" ds:itemID="{6E8C0C35-2C39-4E14-91FA-915F5800AF2A}">
  <ds:schemaRefs>
    <ds:schemaRef ds:uri="84563fc4-f198-4735-9337-f52d30a637d0"/>
    <ds:schemaRef ds:uri="c09ea07d-758c-457e-88c4-e9286023ce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2A6D363-B12A-4996-9DDF-16C833EE2130}">
  <ds:schemaRefs>
    <ds:schemaRef ds:uri="http://schemas.microsoft.com/sharepoint/v3/contenttype/forms"/>
  </ds:schemaRefs>
</ds:datastoreItem>
</file>

<file path=customXml/itemProps3.xml><?xml version="1.0" encoding="utf-8"?>
<ds:datastoreItem xmlns:ds="http://schemas.openxmlformats.org/officeDocument/2006/customXml" ds:itemID="{DBBB0887-8E98-48EC-AEC6-D4DFB96A6572}">
  <ds:schemaRefs>
    <ds:schemaRef ds:uri="84563fc4-f198-4735-9337-f52d30a637d0"/>
    <ds:schemaRef ds:uri="c09ea07d-758c-457e-88c4-e9286023cee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61</Slides>
  <Notes>61</Notes>
  <HiddenSlides>1</HiddenSlide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Music Subject for High School: Sharing Our Music Playlists! by Slidesgo</vt:lpstr>
      <vt:lpstr>SC1015 Mini Project:  Efficient Music Recommender System</vt:lpstr>
      <vt:lpstr>Problem Statement</vt:lpstr>
      <vt:lpstr>Practical Motivation</vt:lpstr>
      <vt:lpstr>Practical Motivation</vt:lpstr>
      <vt:lpstr>Leverage  on  Machine learning</vt:lpstr>
      <vt:lpstr>PowerPoint Presentation</vt:lpstr>
      <vt:lpstr>Two-Pronged Approach</vt:lpstr>
      <vt:lpstr>Sampling</vt:lpstr>
      <vt:lpstr>Sampling</vt:lpstr>
      <vt:lpstr>Sampling</vt:lpstr>
      <vt:lpstr>Sampling</vt:lpstr>
      <vt:lpstr>Part 1: Genre Classification Model </vt:lpstr>
      <vt:lpstr>Preliminary Exploration </vt:lpstr>
      <vt:lpstr>Basic Data Cleaning</vt:lpstr>
      <vt:lpstr>Except no, our genres...</vt:lpstr>
      <vt:lpstr>Cleaning up our genres</vt:lpstr>
      <vt:lpstr>After cleaning</vt:lpstr>
      <vt:lpstr>Univariate Visualisation</vt:lpstr>
      <vt:lpstr>PowerPoint Presentation</vt:lpstr>
      <vt:lpstr>Bivariate Exploration</vt:lpstr>
      <vt:lpstr>Features we keep</vt:lpstr>
      <vt:lpstr>Features we keep</vt:lpstr>
      <vt:lpstr>Features we keep</vt:lpstr>
      <vt:lpstr>Features we keep</vt:lpstr>
      <vt:lpstr>Features we exclude</vt:lpstr>
      <vt:lpstr>Features we exclude</vt:lpstr>
      <vt:lpstr>Data Preprocessing</vt:lpstr>
      <vt:lpstr>Feature Scaling</vt:lpstr>
      <vt:lpstr>Machine Learning Techniques</vt:lpstr>
      <vt:lpstr>Compared Three Models</vt:lpstr>
      <vt:lpstr>Summary</vt:lpstr>
      <vt:lpstr>Confusion Matrix</vt:lpstr>
      <vt:lpstr>AUC-ROC </vt:lpstr>
      <vt:lpstr>PowerPoint Presentation</vt:lpstr>
      <vt:lpstr>Part 2:  Music Popularity Model  </vt:lpstr>
      <vt:lpstr>Popularity Vs  the Rest</vt:lpstr>
      <vt:lpstr>PowerPoint Presentation</vt:lpstr>
      <vt:lpstr>PowerPoint Presentation</vt:lpstr>
      <vt:lpstr>Machine Learning Techniques</vt:lpstr>
      <vt:lpstr>(XGBoost) Regression model</vt:lpstr>
      <vt:lpstr>Results</vt:lpstr>
      <vt:lpstr>(XGBoost) Classification model</vt:lpstr>
      <vt:lpstr>Results</vt:lpstr>
      <vt:lpstr>Mean Importance</vt:lpstr>
      <vt:lpstr>PowerPoint Presentation</vt:lpstr>
      <vt:lpstr>PowerPoint Presentation</vt:lpstr>
      <vt:lpstr> Part 3:  Our recommender systems</vt:lpstr>
      <vt:lpstr>Normal Cleaning</vt:lpstr>
      <vt:lpstr>Adding in our Genres</vt:lpstr>
      <vt:lpstr>Machine Learning Techniques</vt:lpstr>
      <vt:lpstr>Autoencoders</vt:lpstr>
      <vt:lpstr>K-Nearest Neighbours</vt:lpstr>
      <vt:lpstr>K-Nearest  Neighbours</vt:lpstr>
      <vt:lpstr>K-Nearest  Neighbours</vt:lpstr>
      <vt:lpstr>Our models</vt:lpstr>
      <vt:lpstr>Our models</vt:lpstr>
      <vt:lpstr>Survey Results</vt:lpstr>
      <vt:lpstr>PowerPoint Presentation</vt:lpstr>
      <vt:lpstr>PowerPoint Presentation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Subject for High School: Sharing Our  Music Playlists!</dc:title>
  <cp:revision>20</cp:revision>
  <dcterms:modified xsi:type="dcterms:W3CDTF">2024-04-24T14:23:33Z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0x010100B1DDFA1938A81C4EB8D47FD34A975546</vt:lpwstr>
  </property>
</Properties>
</file>